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33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34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35.xml" ContentType="application/vnd.openxmlformats-officedocument.presentationml.notesSlide+xml"/>
  <Override PartName="/ppt/embeddings/oleObject22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40.xml" ContentType="application/vnd.openxmlformats-officedocument.presentationml.notesSlide+xml"/>
  <Override PartName="/ppt/embeddings/oleObject25.bin" ContentType="application/vnd.openxmlformats-officedocument.oleObject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embeddings/oleObject26.bin" ContentType="application/vnd.openxmlformats-officedocument.oleObject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49.xml" ContentType="application/vnd.openxmlformats-officedocument.presentationml.notesSlide+xml"/>
  <Override PartName="/ppt/embeddings/oleObject29.bin" ContentType="application/vnd.openxmlformats-officedocument.oleObject"/>
  <Override PartName="/ppt/notesSlides/notesSlide50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51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52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embeddings/oleObject55.bin" ContentType="application/vnd.openxmlformats-officedocument.oleObject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377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23" r:id="rId29"/>
    <p:sldId id="348" r:id="rId30"/>
    <p:sldId id="373" r:id="rId31"/>
    <p:sldId id="362" r:id="rId32"/>
    <p:sldId id="364" r:id="rId33"/>
    <p:sldId id="358" r:id="rId34"/>
    <p:sldId id="322" r:id="rId35"/>
    <p:sldId id="389" r:id="rId36"/>
    <p:sldId id="305" r:id="rId37"/>
    <p:sldId id="294" r:id="rId38"/>
    <p:sldId id="392" r:id="rId39"/>
    <p:sldId id="277" r:id="rId40"/>
    <p:sldId id="278" r:id="rId41"/>
    <p:sldId id="396" r:id="rId42"/>
    <p:sldId id="417" r:id="rId43"/>
    <p:sldId id="408" r:id="rId44"/>
    <p:sldId id="397" r:id="rId45"/>
    <p:sldId id="318" r:id="rId46"/>
    <p:sldId id="303" r:id="rId47"/>
    <p:sldId id="398" r:id="rId48"/>
    <p:sldId id="331" r:id="rId49"/>
    <p:sldId id="332" r:id="rId50"/>
    <p:sldId id="333" r:id="rId51"/>
    <p:sldId id="334" r:id="rId52"/>
    <p:sldId id="338" r:id="rId53"/>
    <p:sldId id="306" r:id="rId54"/>
    <p:sldId id="312" r:id="rId55"/>
    <p:sldId id="308" r:id="rId56"/>
    <p:sldId id="307" r:id="rId57"/>
    <p:sldId id="399" r:id="rId58"/>
    <p:sldId id="400" r:id="rId59"/>
    <p:sldId id="317" r:id="rId60"/>
    <p:sldId id="315" r:id="rId61"/>
    <p:sldId id="343" r:id="rId62"/>
    <p:sldId id="402" r:id="rId63"/>
    <p:sldId id="403" r:id="rId64"/>
    <p:sldId id="339" r:id="rId65"/>
    <p:sldId id="304" r:id="rId66"/>
    <p:sldId id="411" r:id="rId67"/>
    <p:sldId id="404" r:id="rId68"/>
    <p:sldId id="414" r:id="rId69"/>
    <p:sldId id="415" r:id="rId70"/>
    <p:sldId id="416" r:id="rId71"/>
    <p:sldId id="413" r:id="rId72"/>
    <p:sldId id="287" r:id="rId73"/>
    <p:sldId id="327" r:id="rId74"/>
    <p:sldId id="409" r:id="rId75"/>
    <p:sldId id="410" r:id="rId76"/>
    <p:sldId id="365" r:id="rId77"/>
    <p:sldId id="418" r:id="rId78"/>
    <p:sldId id="419" r:id="rId79"/>
    <p:sldId id="420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3" autoAdjust="0"/>
    <p:restoredTop sz="94718" autoAdjust="0"/>
  </p:normalViewPr>
  <p:slideViewPr>
    <p:cSldViewPr>
      <p:cViewPr varScale="1">
        <p:scale>
          <a:sx n="121" d="100"/>
          <a:sy n="121" d="100"/>
        </p:scale>
        <p:origin x="-11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4" Type="http://schemas.openxmlformats.org/officeDocument/2006/relationships/image" Target="../media/image61.wmf"/><Relationship Id="rId5" Type="http://schemas.openxmlformats.org/officeDocument/2006/relationships/image" Target="../media/image62.wmf"/><Relationship Id="rId6" Type="http://schemas.openxmlformats.org/officeDocument/2006/relationships/image" Target="../media/image63.wmf"/><Relationship Id="rId7" Type="http://schemas.openxmlformats.org/officeDocument/2006/relationships/image" Target="../media/image64.wmf"/><Relationship Id="rId1" Type="http://schemas.openxmlformats.org/officeDocument/2006/relationships/image" Target="../media/image58.wmf"/><Relationship Id="rId2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4" Type="http://schemas.openxmlformats.org/officeDocument/2006/relationships/image" Target="../media/image62.wmf"/><Relationship Id="rId5" Type="http://schemas.openxmlformats.org/officeDocument/2006/relationships/image" Target="../media/image64.wmf"/><Relationship Id="rId6" Type="http://schemas.openxmlformats.org/officeDocument/2006/relationships/image" Target="../media/image65.wmf"/><Relationship Id="rId1" Type="http://schemas.openxmlformats.org/officeDocument/2006/relationships/image" Target="../media/image58.wmf"/><Relationship Id="rId2" Type="http://schemas.openxmlformats.org/officeDocument/2006/relationships/image" Target="../media/image6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4" Type="http://schemas.openxmlformats.org/officeDocument/2006/relationships/image" Target="../media/image66.wmf"/><Relationship Id="rId5" Type="http://schemas.openxmlformats.org/officeDocument/2006/relationships/image" Target="../media/image67.wmf"/><Relationship Id="rId1" Type="http://schemas.openxmlformats.org/officeDocument/2006/relationships/image" Target="../media/image58.wmf"/><Relationship Id="rId2" Type="http://schemas.openxmlformats.org/officeDocument/2006/relationships/image" Target="../media/image6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4" Type="http://schemas.openxmlformats.org/officeDocument/2006/relationships/image" Target="../media/image71.wmf"/><Relationship Id="rId1" Type="http://schemas.openxmlformats.org/officeDocument/2006/relationships/image" Target="../media/image68.wmf"/><Relationship Id="rId2" Type="http://schemas.openxmlformats.org/officeDocument/2006/relationships/image" Target="../media/image6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Relationship Id="rId2" Type="http://schemas.openxmlformats.org/officeDocument/2006/relationships/image" Target="../media/image8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5" Type="http://schemas.openxmlformats.org/officeDocument/2006/relationships/image" Target="../media/image30.wmf"/><Relationship Id="rId6" Type="http://schemas.openxmlformats.org/officeDocument/2006/relationships/image" Target="../media/image31.wmf"/><Relationship Id="rId7" Type="http://schemas.openxmlformats.org/officeDocument/2006/relationships/image" Target="../media/image32.wmf"/><Relationship Id="rId8" Type="http://schemas.openxmlformats.org/officeDocument/2006/relationships/image" Target="../media/image33.wmf"/><Relationship Id="rId9" Type="http://schemas.openxmlformats.org/officeDocument/2006/relationships/image" Target="../media/image34.wmf"/><Relationship Id="rId1" Type="http://schemas.openxmlformats.org/officeDocument/2006/relationships/image" Target="../media/image26.wmf"/><Relationship Id="rId2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4" Type="http://schemas.openxmlformats.org/officeDocument/2006/relationships/image" Target="../media/image38.wmf"/><Relationship Id="rId5" Type="http://schemas.openxmlformats.org/officeDocument/2006/relationships/image" Target="../media/image39.wmf"/><Relationship Id="rId6" Type="http://schemas.openxmlformats.org/officeDocument/2006/relationships/image" Target="../media/image40.wmf"/><Relationship Id="rId1" Type="http://schemas.openxmlformats.org/officeDocument/2006/relationships/image" Target="../media/image35.wmf"/><Relationship Id="rId2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4" Type="http://schemas.openxmlformats.org/officeDocument/2006/relationships/image" Target="../media/image44.wmf"/><Relationship Id="rId1" Type="http://schemas.openxmlformats.org/officeDocument/2006/relationships/image" Target="../media/image41.wmf"/><Relationship Id="rId2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29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31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34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0DD30-5622-4FF9-8EC9-ED80E9C37885}" type="slidenum">
              <a:rPr lang="en-US"/>
              <a:pPr/>
              <a:t>35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3BD71A-8269-4F71-B9CE-3EC1B8CCBEC5}" type="slidenum">
              <a:rPr lang="en-US"/>
              <a:pPr/>
              <a:t>36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37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4341FF-5B8E-4EAA-A5DE-9B15F979CECB}" type="slidenum">
              <a:rPr lang="en-US"/>
              <a:pPr/>
              <a:t>38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6D9C1F-BBF1-4B5A-811D-FE29CB718688}" type="slidenum">
              <a:rPr lang="en-US"/>
              <a:pPr/>
              <a:t>39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40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41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42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640C3-E0AF-45C1-9E5D-18AC1E3902FB}" type="slidenum">
              <a:rPr lang="en-US"/>
              <a:pPr/>
              <a:t>43</a:t>
            </a:fld>
            <a:endParaRPr 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9B04B-4819-47FF-81F3-0129D65586EC}" type="slidenum">
              <a:rPr lang="en-US"/>
              <a:pPr/>
              <a:t>44</a:t>
            </a:fld>
            <a:endParaRPr lang="en-US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45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46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1785D-101E-4331-BC90-3DC1AF853A32}" type="slidenum">
              <a:rPr lang="en-US"/>
              <a:pPr/>
              <a:t>47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B76FA9-1860-490C-8417-6223817635B6}" type="slidenum">
              <a:rPr lang="en-US"/>
              <a:pPr/>
              <a:t>48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C3EA9F-CD23-45E5-A222-D438463FC3CA}" type="slidenum">
              <a:rPr lang="en-US"/>
              <a:pPr/>
              <a:t>49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CB7B2-004B-498A-A7F9-E8BF87022EE8}" type="slidenum">
              <a:rPr lang="en-US"/>
              <a:pPr/>
              <a:t>50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737D4-3ECA-4509-8683-8CC9ACA19F2E}" type="slidenum">
              <a:rPr lang="en-US"/>
              <a:pPr/>
              <a:t>51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A4EFE7-B9F1-4FED-B2F4-EF2BC86FB9F0}" type="slidenum">
              <a:rPr lang="en-US"/>
              <a:pPr/>
              <a:t>52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3AA585-7003-4B25-9D10-9322323D35F6}" type="slidenum">
              <a:rPr lang="en-US"/>
              <a:pPr/>
              <a:t>53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1DAAD6-98C8-401A-8CEA-6D2B7FCA1C06}" type="slidenum">
              <a:rPr lang="en-US"/>
              <a:pPr/>
              <a:t>54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55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56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D70EC8-9CD5-4DD6-815C-77AE57F0ECF6}" type="slidenum">
              <a:rPr lang="en-US"/>
              <a:pPr/>
              <a:t>57</a:t>
            </a:fld>
            <a:endParaRPr lang="en-US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7882CB-3BF9-434A-AE4A-784FB86B4D11}" type="slidenum">
              <a:rPr lang="en-US"/>
              <a:pPr/>
              <a:t>58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8BA7B-F17C-42CC-83FA-C8D3D960F358}" type="slidenum">
              <a:rPr lang="en-US"/>
              <a:pPr/>
              <a:t>59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A6207-3014-407B-A2D5-343C38D5F6A4}" type="slidenum">
              <a:rPr lang="en-US"/>
              <a:pPr/>
              <a:t>60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CDBBEB-97B2-4248-BDBF-F77B8934F151}" type="slidenum">
              <a:rPr lang="en-US"/>
              <a:pPr/>
              <a:t>61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62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63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64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65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66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67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68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69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88045-193C-4563-9DEC-6E5340E9D105}" type="slidenum">
              <a:rPr lang="en-US"/>
              <a:pPr/>
              <a:t>70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71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999A29-C9B1-44DF-9DF0-9086389FDFE1}" type="slidenum">
              <a:rPr lang="en-US"/>
              <a:pPr/>
              <a:t>72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73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74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75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76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77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78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B4724-B198-4845-889C-BA14277B111B}" type="slidenum">
              <a:rPr lang="en-US"/>
              <a:pPr/>
              <a:t>79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17.emf"/><Relationship Id="rId6" Type="http://schemas.openxmlformats.org/officeDocument/2006/relationships/hyperlink" Target="..%5CExcercises%5CConvolution%5CPenningsDeZilk010118.xls" TargetMode="Externa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wmf"/><Relationship Id="rId20" Type="http://schemas.openxmlformats.org/officeDocument/2006/relationships/oleObject" Target="../embeddings/oleObject11.bin"/><Relationship Id="rId21" Type="http://schemas.openxmlformats.org/officeDocument/2006/relationships/image" Target="../media/image34.w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29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30.wmf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31.wmf"/><Relationship Id="rId16" Type="http://schemas.openxmlformats.org/officeDocument/2006/relationships/oleObject" Target="../embeddings/oleObject9.bin"/><Relationship Id="rId17" Type="http://schemas.openxmlformats.org/officeDocument/2006/relationships/image" Target="../media/image32.wmf"/><Relationship Id="rId18" Type="http://schemas.openxmlformats.org/officeDocument/2006/relationships/oleObject" Target="../embeddings/oleObject10.bin"/><Relationship Id="rId19" Type="http://schemas.openxmlformats.org/officeDocument/2006/relationships/image" Target="../media/image3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6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7.wmf"/><Relationship Id="rId8" Type="http://schemas.openxmlformats.org/officeDocument/2006/relationships/oleObject" Target="../embeddings/oleObject5.bin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w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39.w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4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36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37.wmf"/><Relationship Id="rId10" Type="http://schemas.openxmlformats.org/officeDocument/2006/relationships/oleObject" Target="../embeddings/oleObject15.bin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44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45.pn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41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2.w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6.wmf"/><Relationship Id="rId6" Type="http://schemas.openxmlformats.org/officeDocument/2006/relationships/image" Target="../media/image47.wmf"/><Relationship Id="rId7" Type="http://schemas.openxmlformats.org/officeDocument/2006/relationships/hyperlink" Target="..%5CExcercises%5CConvolution%5CEdelman%20Sudden%20change%20of%20surface%20water%20level.xls" TargetMode="External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4" Type="http://schemas.openxmlformats.org/officeDocument/2006/relationships/hyperlink" Target="..%5CExcercises%5CEdelman%5CEdelman%20Sudden%20change%20of%20surface%20water%20level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51.w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52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51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hyperlink" Target="..%5CExcercises%5CEdelmanSuperposi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55.wmf"/><Relationship Id="rId6" Type="http://schemas.openxmlformats.org/officeDocument/2006/relationships/oleObject" Target="../embeddings/Microsoft_Excel_97_-_2004_Worksheet2.xls"/><Relationship Id="rId7" Type="http://schemas.openxmlformats.org/officeDocument/2006/relationships/image" Target="../media/image5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hyperlink" Target="..%5C..%5C..%5C..%5C..%5CPOHY01%5CDesktop%5CCT4420%5C2005-11-28%20Week4%5CB7%20Transient%20flow%5C12%20Semi%20conf%20tides%5CCT4420%20erfc%20Superpositon%20Convolu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58.wmf"/><Relationship Id="rId6" Type="http://schemas.openxmlformats.org/officeDocument/2006/relationships/oleObject" Target="../embeddings/oleObject28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58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wmf"/><Relationship Id="rId12" Type="http://schemas.openxmlformats.org/officeDocument/2006/relationships/oleObject" Target="../embeddings/oleObject34.bin"/><Relationship Id="rId13" Type="http://schemas.openxmlformats.org/officeDocument/2006/relationships/image" Target="../media/image62.wmf"/><Relationship Id="rId14" Type="http://schemas.openxmlformats.org/officeDocument/2006/relationships/oleObject" Target="../embeddings/oleObject35.bin"/><Relationship Id="rId15" Type="http://schemas.openxmlformats.org/officeDocument/2006/relationships/image" Target="../media/image63.wmf"/><Relationship Id="rId16" Type="http://schemas.openxmlformats.org/officeDocument/2006/relationships/oleObject" Target="../embeddings/oleObject36.bin"/><Relationship Id="rId17" Type="http://schemas.openxmlformats.org/officeDocument/2006/relationships/image" Target="../media/image64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58.w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59.wmf"/><Relationship Id="rId8" Type="http://schemas.openxmlformats.org/officeDocument/2006/relationships/oleObject" Target="../embeddings/oleObject32.bin"/><Relationship Id="rId9" Type="http://schemas.openxmlformats.org/officeDocument/2006/relationships/image" Target="../media/image60.wmf"/><Relationship Id="rId10" Type="http://schemas.openxmlformats.org/officeDocument/2006/relationships/oleObject" Target="../embeddings/oleObject33.bin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wmf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64.wmf"/><Relationship Id="rId14" Type="http://schemas.openxmlformats.org/officeDocument/2006/relationships/oleObject" Target="../embeddings/oleObject42.bin"/><Relationship Id="rId15" Type="http://schemas.openxmlformats.org/officeDocument/2006/relationships/image" Target="../media/image65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58.w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60.wmf"/><Relationship Id="rId8" Type="http://schemas.openxmlformats.org/officeDocument/2006/relationships/oleObject" Target="../embeddings/oleObject39.bin"/><Relationship Id="rId9" Type="http://schemas.openxmlformats.org/officeDocument/2006/relationships/image" Target="../media/image61.wmf"/><Relationship Id="rId10" Type="http://schemas.openxmlformats.org/officeDocument/2006/relationships/oleObject" Target="../embeddings/oleObject40.bin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wmf"/><Relationship Id="rId12" Type="http://schemas.openxmlformats.org/officeDocument/2006/relationships/oleObject" Target="../embeddings/oleObject47.bin"/><Relationship Id="rId13" Type="http://schemas.openxmlformats.org/officeDocument/2006/relationships/image" Target="../media/image67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58.w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60.w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65.wmf"/><Relationship Id="rId10" Type="http://schemas.openxmlformats.org/officeDocument/2006/relationships/oleObject" Target="../embeddings/oleObject46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68.w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69.w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70.wmf"/><Relationship Id="rId10" Type="http://schemas.openxmlformats.org/officeDocument/2006/relationships/oleObject" Target="../embeddings/oleObject51.bin"/><Relationship Id="rId11" Type="http://schemas.openxmlformats.org/officeDocument/2006/relationships/image" Target="../media/image71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4" Type="http://schemas.openxmlformats.org/officeDocument/2006/relationships/hyperlink" Target="..%5C..%5C..%5C..%5C..%5CPOHY01%5CDesktop%5CCT4420%5C2005-11-28%20Week4%5CB7%20Transient%20flow%5C12%20Semi%20conf%20tides%5CCT4420%20erfc%20Superpositon%20Convolu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Microsoft_Excel_97_-_2004_Worksheet3.xls"/><Relationship Id="rId5" Type="http://schemas.openxmlformats.org/officeDocument/2006/relationships/image" Target="../media/image75.emf"/><Relationship Id="rId6" Type="http://schemas.openxmlformats.org/officeDocument/2006/relationships/hyperlink" Target="..%5CExcercises%5CConvolution%5CImpulsResponse%20Chloride%20Amsterdam%20Water%20Supply%201980-2002.xls" TargetMode="External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8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oleObject" Target="../embeddings/oleObject52.bin"/><Relationship Id="rId5" Type="http://schemas.openxmlformats.org/officeDocument/2006/relationships/image" Target="../media/image79.wmf"/><Relationship Id="rId6" Type="http://schemas.openxmlformats.org/officeDocument/2006/relationships/oleObject" Target="../embeddings/oleObject53.bin"/><Relationship Id="rId7" Type="http://schemas.openxmlformats.org/officeDocument/2006/relationships/oleObject" Target="../embeddings/oleObject54.bin"/><Relationship Id="rId8" Type="http://schemas.openxmlformats.org/officeDocument/2006/relationships/image" Target="../media/image80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image" Target="../media/image81.png"/><Relationship Id="rId5" Type="http://schemas.openxmlformats.org/officeDocument/2006/relationships/oleObject" Target="../embeddings/oleObject55.bin"/><Relationship Id="rId6" Type="http://schemas.openxmlformats.org/officeDocument/2006/relationships/image" Target="../media/image82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4" Type="http://schemas.openxmlformats.org/officeDocument/2006/relationships/image" Target="../media/image94.w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4" Type="http://schemas.openxmlformats.org/officeDocument/2006/relationships/image" Target="../media/image96.w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 dirty="0"/>
              <a:t>, </a:t>
            </a:r>
            <a:r>
              <a:rPr lang="en-US" dirty="0" smtClean="0"/>
              <a:t> 2016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Variations in storage (water mass in aquifers)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Elastic behavior of water, grains and especially the grain matrix</a:t>
            </a:r>
          </a:p>
          <a:p>
            <a:r>
              <a:rPr lang="en-US"/>
              <a:t>Storing of water above the water table</a:t>
            </a:r>
          </a:p>
          <a:p>
            <a:r>
              <a:rPr lang="en-US"/>
              <a:t>(Sometimes compression of gas – petroleum engineering)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Phreatic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Unsaturated zone</a:t>
            </a:r>
          </a:p>
          <a:p>
            <a:r>
              <a:rPr lang="en-US"/>
              <a:t>pF-curves</a:t>
            </a:r>
          </a:p>
          <a:p>
            <a:r>
              <a:rPr lang="en-US"/>
              <a:t>Specific yield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320675"/>
            <a:ext cx="8893175" cy="5999163"/>
            <a:chOff x="0" y="202"/>
            <a:chExt cx="5602" cy="3779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202"/>
              <a:ext cx="3222" cy="3779"/>
              <a:chOff x="0" y="202"/>
              <a:chExt cx="3222" cy="3779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202"/>
                <a:ext cx="845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>
                    <a:solidFill>
                      <a:srgbClr val="000000"/>
                    </a:solidFill>
                  </a:rPr>
                  <a:t>Capillarity</a:t>
                </a:r>
                <a:endParaRPr lang="en-US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921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22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55763"/>
            <a:ext cx="9144000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539750" y="373063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0" y="0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yield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161925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todd_6_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0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Elastic storage</a:t>
            </a:r>
            <a:br>
              <a:rPr lang="en-US" sz="4000"/>
            </a:br>
            <a:r>
              <a:rPr lang="en-US" sz="400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Specific (elastic) storage </a:t>
            </a:r>
            <a:r>
              <a:rPr lang="en-US" i="1"/>
              <a:t>S</a:t>
            </a:r>
            <a:r>
              <a:rPr lang="en-US" i="1" baseline="-25000"/>
              <a:t>s</a:t>
            </a:r>
          </a:p>
          <a:p>
            <a:r>
              <a:rPr lang="en-US"/>
              <a:t>Elastic storage of aquifer </a:t>
            </a:r>
            <a:r>
              <a:rPr lang="en-US" i="1"/>
              <a:t>S</a:t>
            </a:r>
          </a:p>
          <a:p>
            <a:r>
              <a:rPr lang="en-US"/>
              <a:t>Barometric efficiency</a:t>
            </a:r>
          </a:p>
          <a:p>
            <a:r>
              <a:rPr lang="en-US"/>
              <a:t>Loading efficiency</a:t>
            </a:r>
          </a:p>
          <a:p>
            <a:r>
              <a:rPr lang="en-US"/>
              <a:t>Earth tide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7438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8" name="Picture 4" descr="todd_6_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44450"/>
            <a:ext cx="6205538" cy="6821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33375"/>
            <a:ext cx="8064500" cy="37528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863600"/>
            <a:ext cx="57023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57300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Pressure changes in and on the soil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Change in overburden</a:t>
            </a:r>
          </a:p>
          <a:p>
            <a:pPr lvl="1">
              <a:lnSpc>
                <a:spcPct val="90000"/>
              </a:lnSpc>
            </a:pPr>
            <a:r>
              <a:rPr lang="en-US"/>
              <a:t>Loading</a:t>
            </a:r>
          </a:p>
          <a:p>
            <a:pPr lvl="1">
              <a:lnSpc>
                <a:spcPct val="90000"/>
              </a:lnSpc>
            </a:pPr>
            <a:r>
              <a:rPr lang="en-US"/>
              <a:t>Tides</a:t>
            </a:r>
          </a:p>
          <a:p>
            <a:pPr>
              <a:lnSpc>
                <a:spcPct val="90000"/>
              </a:lnSpc>
            </a:pPr>
            <a:r>
              <a:rPr lang="en-US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Note: These pressure changes only affect heads in (semi)confined aquifers 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 systems react fast</a:t>
            </a:r>
          </a:p>
          <a:p>
            <a:r>
              <a:rPr lang="en-US"/>
              <a:t>Others react extremely slowly; it may take hundreds or even thousands of years before an equilibrium is finally reached</a:t>
            </a:r>
          </a:p>
          <a:p>
            <a:r>
              <a:rPr lang="en-US"/>
              <a:t>For example: Kalahari, &gt; 10000 years</a:t>
            </a:r>
          </a:p>
          <a:p>
            <a:r>
              <a:rPr lang="en-US"/>
              <a:t>Small parcel between ditches, 2 days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692150"/>
            <a:ext cx="7993062" cy="56848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0" y="-38100"/>
            <a:ext cx="8604250" cy="694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774700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22" name="Group 2"/>
          <p:cNvGrpSpPr>
            <a:grpSpLocks/>
          </p:cNvGrpSpPr>
          <p:nvPr/>
        </p:nvGrpSpPr>
        <p:grpSpPr bwMode="auto">
          <a:xfrm>
            <a:off x="684213" y="1027113"/>
            <a:ext cx="8135937" cy="5641975"/>
            <a:chOff x="431" y="391"/>
            <a:chExt cx="5125" cy="3554"/>
          </a:xfrm>
        </p:grpSpPr>
        <p:sp>
          <p:nvSpPr>
            <p:cNvPr id="209923" name="Rectangle 3"/>
            <p:cNvSpPr>
              <a:spLocks noChangeArrowheads="1"/>
            </p:cNvSpPr>
            <p:nvPr/>
          </p:nvSpPr>
          <p:spPr bwMode="auto">
            <a:xfrm>
              <a:off x="4165" y="1253"/>
              <a:ext cx="272" cy="16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4" name="Rectangle 4" descr="Dark upward diagonal"/>
            <p:cNvSpPr>
              <a:spLocks noChangeArrowheads="1"/>
            </p:cNvSpPr>
            <p:nvPr/>
          </p:nvSpPr>
          <p:spPr bwMode="auto">
            <a:xfrm>
              <a:off x="4165" y="2886"/>
              <a:ext cx="272" cy="227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5" name="AutoShape 5"/>
            <p:cNvSpPr>
              <a:spLocks noChangeArrowheads="1"/>
            </p:cNvSpPr>
            <p:nvPr/>
          </p:nvSpPr>
          <p:spPr bwMode="auto">
            <a:xfrm rot="10800000">
              <a:off x="4165" y="3294"/>
              <a:ext cx="317" cy="31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6" name="AutoShape 6"/>
            <p:cNvSpPr>
              <a:spLocks noChangeArrowheads="1"/>
            </p:cNvSpPr>
            <p:nvPr/>
          </p:nvSpPr>
          <p:spPr bwMode="auto">
            <a:xfrm rot="10800000">
              <a:off x="4280" y="3521"/>
              <a:ext cx="97" cy="97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7" name="Rectangle 7"/>
            <p:cNvSpPr>
              <a:spLocks noChangeArrowheads="1"/>
            </p:cNvSpPr>
            <p:nvPr/>
          </p:nvSpPr>
          <p:spPr bwMode="auto">
            <a:xfrm>
              <a:off x="4437" y="2296"/>
              <a:ext cx="136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8" name="Rectangle 8"/>
            <p:cNvSpPr>
              <a:spLocks noChangeArrowheads="1"/>
            </p:cNvSpPr>
            <p:nvPr/>
          </p:nvSpPr>
          <p:spPr bwMode="auto">
            <a:xfrm>
              <a:off x="4573" y="1026"/>
              <a:ext cx="46" cy="131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9" name="Rectangle 9"/>
            <p:cNvSpPr>
              <a:spLocks noChangeArrowheads="1"/>
            </p:cNvSpPr>
            <p:nvPr/>
          </p:nvSpPr>
          <p:spPr bwMode="auto">
            <a:xfrm>
              <a:off x="4573" y="754"/>
              <a:ext cx="4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30" name="Line 10"/>
            <p:cNvSpPr>
              <a:spLocks noChangeShapeType="1"/>
            </p:cNvSpPr>
            <p:nvPr/>
          </p:nvSpPr>
          <p:spPr bwMode="auto">
            <a:xfrm>
              <a:off x="4755" y="102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1" name="Line 11"/>
            <p:cNvSpPr>
              <a:spLocks noChangeShapeType="1"/>
            </p:cNvSpPr>
            <p:nvPr/>
          </p:nvSpPr>
          <p:spPr bwMode="auto">
            <a:xfrm>
              <a:off x="4619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2" name="Line 12"/>
            <p:cNvSpPr>
              <a:spLocks noChangeShapeType="1"/>
            </p:cNvSpPr>
            <p:nvPr/>
          </p:nvSpPr>
          <p:spPr bwMode="auto">
            <a:xfrm>
              <a:off x="4619" y="125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3" name="Line 13"/>
            <p:cNvSpPr>
              <a:spLocks noChangeShapeType="1"/>
            </p:cNvSpPr>
            <p:nvPr/>
          </p:nvSpPr>
          <p:spPr bwMode="auto">
            <a:xfrm flipH="1">
              <a:off x="3938" y="102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4" name="Line 14"/>
            <p:cNvSpPr>
              <a:spLocks noChangeShapeType="1"/>
            </p:cNvSpPr>
            <p:nvPr/>
          </p:nvSpPr>
          <p:spPr bwMode="auto">
            <a:xfrm flipH="1">
              <a:off x="3938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5" name="Line 15"/>
            <p:cNvSpPr>
              <a:spLocks noChangeShapeType="1"/>
            </p:cNvSpPr>
            <p:nvPr/>
          </p:nvSpPr>
          <p:spPr bwMode="auto">
            <a:xfrm flipH="1">
              <a:off x="3938" y="1253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6" name="Text Box 16"/>
            <p:cNvSpPr txBox="1">
              <a:spLocks noChangeArrowheads="1"/>
            </p:cNvSpPr>
            <p:nvPr/>
          </p:nvSpPr>
          <p:spPr bwMode="auto">
            <a:xfrm>
              <a:off x="3167" y="2840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impervious</a:t>
              </a:r>
            </a:p>
          </p:txBody>
        </p:sp>
        <p:sp>
          <p:nvSpPr>
            <p:cNvPr id="209937" name="Text Box 17"/>
            <p:cNvSpPr txBox="1">
              <a:spLocks noChangeArrowheads="1"/>
            </p:cNvSpPr>
            <p:nvPr/>
          </p:nvSpPr>
          <p:spPr bwMode="auto">
            <a:xfrm>
              <a:off x="3288" y="1067"/>
              <a:ext cx="7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Final head</a:t>
              </a:r>
            </a:p>
          </p:txBody>
        </p:sp>
        <p:sp>
          <p:nvSpPr>
            <p:cNvPr id="209938" name="Text Box 18"/>
            <p:cNvSpPr txBox="1">
              <a:spLocks noChangeArrowheads="1"/>
            </p:cNvSpPr>
            <p:nvPr/>
          </p:nvSpPr>
          <p:spPr bwMode="auto">
            <a:xfrm>
              <a:off x="3288" y="840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Initial head</a:t>
              </a:r>
            </a:p>
          </p:txBody>
        </p:sp>
        <p:sp>
          <p:nvSpPr>
            <p:cNvPr id="209939" name="Text Box 19"/>
            <p:cNvSpPr txBox="1">
              <a:spLocks noChangeArrowheads="1"/>
            </p:cNvSpPr>
            <p:nvPr/>
          </p:nvSpPr>
          <p:spPr bwMode="auto">
            <a:xfrm>
              <a:off x="3689" y="391"/>
              <a:ext cx="10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Confined aquifer</a:t>
              </a:r>
            </a:p>
          </p:txBody>
        </p:sp>
        <p:sp>
          <p:nvSpPr>
            <p:cNvPr id="209940" name="Text Box 20"/>
            <p:cNvSpPr txBox="1">
              <a:spLocks noChangeArrowheads="1"/>
            </p:cNvSpPr>
            <p:nvPr/>
          </p:nvSpPr>
          <p:spPr bwMode="auto">
            <a:xfrm>
              <a:off x="4800" y="981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Drawdown</a:t>
              </a:r>
            </a:p>
            <a:p>
              <a:r>
                <a:rPr lang="en-US" i="1"/>
                <a:t>Df</a:t>
              </a:r>
            </a:p>
          </p:txBody>
        </p:sp>
        <p:sp>
          <p:nvSpPr>
            <p:cNvPr id="209941" name="Text Box 21"/>
            <p:cNvSpPr txBox="1">
              <a:spLocks noChangeArrowheads="1"/>
            </p:cNvSpPr>
            <p:nvPr/>
          </p:nvSpPr>
          <p:spPr bwMode="auto">
            <a:xfrm>
              <a:off x="3575" y="3714"/>
              <a:ext cx="58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V=</a:t>
              </a:r>
              <a:r>
                <a:rPr lang="en-US" i="1">
                  <a:latin typeface="Times New Roman" pitchFamily="18" charset="0"/>
                </a:rPr>
                <a:t>S</a:t>
              </a:r>
              <a:r>
                <a:rPr lang="en-US" i="1"/>
                <a:t>Df</a:t>
              </a:r>
            </a:p>
          </p:txBody>
        </p:sp>
        <p:sp>
          <p:nvSpPr>
            <p:cNvPr id="209942" name="Rectangle 22"/>
            <p:cNvSpPr>
              <a:spLocks noChangeArrowheads="1"/>
            </p:cNvSpPr>
            <p:nvPr/>
          </p:nvSpPr>
          <p:spPr bwMode="auto">
            <a:xfrm>
              <a:off x="1746" y="1253"/>
              <a:ext cx="272" cy="16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3" name="Rectangle 23" descr="Dark upward diagonal"/>
            <p:cNvSpPr>
              <a:spLocks noChangeArrowheads="1"/>
            </p:cNvSpPr>
            <p:nvPr/>
          </p:nvSpPr>
          <p:spPr bwMode="auto">
            <a:xfrm>
              <a:off x="1746" y="2886"/>
              <a:ext cx="272" cy="227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4" name="Rectangle 24"/>
            <p:cNvSpPr>
              <a:spLocks noChangeArrowheads="1"/>
            </p:cNvSpPr>
            <p:nvPr/>
          </p:nvSpPr>
          <p:spPr bwMode="auto">
            <a:xfrm>
              <a:off x="1746" y="1026"/>
              <a:ext cx="272" cy="227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5" name="Rectangle 25"/>
            <p:cNvSpPr>
              <a:spLocks noChangeArrowheads="1"/>
            </p:cNvSpPr>
            <p:nvPr/>
          </p:nvSpPr>
          <p:spPr bwMode="auto">
            <a:xfrm>
              <a:off x="1746" y="799"/>
              <a:ext cx="272" cy="2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6" name="AutoShape 26"/>
            <p:cNvSpPr>
              <a:spLocks noChangeArrowheads="1"/>
            </p:cNvSpPr>
            <p:nvPr/>
          </p:nvSpPr>
          <p:spPr bwMode="auto">
            <a:xfrm rot="10800000">
              <a:off x="1746" y="3294"/>
              <a:ext cx="317" cy="31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7" name="AutoShape 27"/>
            <p:cNvSpPr>
              <a:spLocks noChangeArrowheads="1"/>
            </p:cNvSpPr>
            <p:nvPr/>
          </p:nvSpPr>
          <p:spPr bwMode="auto">
            <a:xfrm rot="10800000">
              <a:off x="1770" y="3345"/>
              <a:ext cx="272" cy="27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8" name="Rectangle 28"/>
            <p:cNvSpPr>
              <a:spLocks noChangeArrowheads="1"/>
            </p:cNvSpPr>
            <p:nvPr/>
          </p:nvSpPr>
          <p:spPr bwMode="auto">
            <a:xfrm>
              <a:off x="2018" y="2296"/>
              <a:ext cx="136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9" name="Rectangle 29"/>
            <p:cNvSpPr>
              <a:spLocks noChangeArrowheads="1"/>
            </p:cNvSpPr>
            <p:nvPr/>
          </p:nvSpPr>
          <p:spPr bwMode="auto">
            <a:xfrm>
              <a:off x="2154" y="1026"/>
              <a:ext cx="46" cy="131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50" name="Rectangle 30"/>
            <p:cNvSpPr>
              <a:spLocks noChangeArrowheads="1"/>
            </p:cNvSpPr>
            <p:nvPr/>
          </p:nvSpPr>
          <p:spPr bwMode="auto">
            <a:xfrm>
              <a:off x="2154" y="754"/>
              <a:ext cx="4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51" name="Line 31"/>
            <p:cNvSpPr>
              <a:spLocks noChangeShapeType="1"/>
            </p:cNvSpPr>
            <p:nvPr/>
          </p:nvSpPr>
          <p:spPr bwMode="auto">
            <a:xfrm>
              <a:off x="2336" y="102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2" name="Line 32"/>
            <p:cNvSpPr>
              <a:spLocks noChangeShapeType="1"/>
            </p:cNvSpPr>
            <p:nvPr/>
          </p:nvSpPr>
          <p:spPr bwMode="auto">
            <a:xfrm>
              <a:off x="2200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3" name="Line 33"/>
            <p:cNvSpPr>
              <a:spLocks noChangeShapeType="1"/>
            </p:cNvSpPr>
            <p:nvPr/>
          </p:nvSpPr>
          <p:spPr bwMode="auto">
            <a:xfrm>
              <a:off x="2200" y="125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4" name="Line 34"/>
            <p:cNvSpPr>
              <a:spLocks noChangeShapeType="1"/>
            </p:cNvSpPr>
            <p:nvPr/>
          </p:nvSpPr>
          <p:spPr bwMode="auto">
            <a:xfrm flipH="1">
              <a:off x="1519" y="102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5" name="Line 35"/>
            <p:cNvSpPr>
              <a:spLocks noChangeShapeType="1"/>
            </p:cNvSpPr>
            <p:nvPr/>
          </p:nvSpPr>
          <p:spPr bwMode="auto">
            <a:xfrm flipH="1">
              <a:off x="1519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6" name="Line 36"/>
            <p:cNvSpPr>
              <a:spLocks noChangeShapeType="1"/>
            </p:cNvSpPr>
            <p:nvPr/>
          </p:nvSpPr>
          <p:spPr bwMode="auto">
            <a:xfrm flipH="1">
              <a:off x="1519" y="1253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7" name="Text Box 37"/>
            <p:cNvSpPr txBox="1">
              <a:spLocks noChangeArrowheads="1"/>
            </p:cNvSpPr>
            <p:nvPr/>
          </p:nvSpPr>
          <p:spPr bwMode="auto">
            <a:xfrm>
              <a:off x="748" y="2840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impervious</a:t>
              </a:r>
            </a:p>
          </p:txBody>
        </p:sp>
        <p:sp>
          <p:nvSpPr>
            <p:cNvPr id="209958" name="Text Box 38"/>
            <p:cNvSpPr txBox="1">
              <a:spLocks noChangeArrowheads="1"/>
            </p:cNvSpPr>
            <p:nvPr/>
          </p:nvSpPr>
          <p:spPr bwMode="auto">
            <a:xfrm>
              <a:off x="431" y="1117"/>
              <a:ext cx="10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Final water table</a:t>
              </a:r>
            </a:p>
          </p:txBody>
        </p:sp>
        <p:sp>
          <p:nvSpPr>
            <p:cNvPr id="209959" name="Text Box 39"/>
            <p:cNvSpPr txBox="1">
              <a:spLocks noChangeArrowheads="1"/>
            </p:cNvSpPr>
            <p:nvPr/>
          </p:nvSpPr>
          <p:spPr bwMode="auto">
            <a:xfrm>
              <a:off x="431" y="799"/>
              <a:ext cx="11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Initial water table</a:t>
              </a:r>
            </a:p>
          </p:txBody>
        </p:sp>
        <p:sp>
          <p:nvSpPr>
            <p:cNvPr id="209960" name="Text Box 40"/>
            <p:cNvSpPr txBox="1">
              <a:spLocks noChangeArrowheads="1"/>
            </p:cNvSpPr>
            <p:nvPr/>
          </p:nvSpPr>
          <p:spPr bwMode="auto">
            <a:xfrm>
              <a:off x="1270" y="391"/>
              <a:ext cx="10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Phreatic aquifer</a:t>
              </a:r>
            </a:p>
          </p:txBody>
        </p:sp>
        <p:sp>
          <p:nvSpPr>
            <p:cNvPr id="209961" name="Text Box 41"/>
            <p:cNvSpPr txBox="1">
              <a:spLocks noChangeArrowheads="1"/>
            </p:cNvSpPr>
            <p:nvPr/>
          </p:nvSpPr>
          <p:spPr bwMode="auto">
            <a:xfrm>
              <a:off x="2381" y="981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Drawdown</a:t>
              </a:r>
            </a:p>
            <a:p>
              <a:r>
                <a:rPr lang="en-US" i="1"/>
                <a:t>D</a:t>
              </a:r>
              <a:r>
                <a:rPr lang="en-US" i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209962" name="Text Box 42"/>
            <p:cNvSpPr txBox="1">
              <a:spLocks noChangeArrowheads="1"/>
            </p:cNvSpPr>
            <p:nvPr/>
          </p:nvSpPr>
          <p:spPr bwMode="auto">
            <a:xfrm>
              <a:off x="1156" y="3714"/>
              <a:ext cx="5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V=</a:t>
              </a:r>
              <a:r>
                <a:rPr lang="en-US" i="1">
                  <a:latin typeface="Times New Roman" pitchFamily="18" charset="0"/>
                </a:rPr>
                <a:t>S</a:t>
              </a:r>
              <a:r>
                <a:rPr lang="en-US" i="1" baseline="-25000">
                  <a:latin typeface="Times New Roman" pitchFamily="18" charset="0"/>
                </a:rPr>
                <a:t>y</a:t>
              </a:r>
              <a:r>
                <a:rPr lang="en-US" i="1"/>
                <a:t>D</a:t>
              </a:r>
              <a:r>
                <a:rPr lang="en-US" i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209963" name="Rectangle 43" descr="Dark upward diagonal"/>
            <p:cNvSpPr>
              <a:spLocks noChangeArrowheads="1"/>
            </p:cNvSpPr>
            <p:nvPr/>
          </p:nvSpPr>
          <p:spPr bwMode="auto">
            <a:xfrm>
              <a:off x="4162" y="845"/>
              <a:ext cx="272" cy="544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555625"/>
          </a:xfrm>
        </p:spPr>
        <p:txBody>
          <a:bodyPr/>
          <a:lstStyle/>
          <a:p>
            <a:r>
              <a:rPr lang="en-US" sz="2400"/>
              <a:t>Difference in amount of water from phreatic and confined aquifer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5445125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2708275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3284538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443706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443706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2420938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/>
        </p:nvGraphicFramePr>
        <p:xfrm>
          <a:off x="5795963" y="4076700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3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076700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/>
        </p:nvGraphicFramePr>
        <p:xfrm>
          <a:off x="2282825" y="4316413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4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4316413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55895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55895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58054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/>
        </p:nvGraphicFramePr>
        <p:xfrm>
          <a:off x="4260850" y="5576888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5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5576888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2924175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/>
        </p:nvGraphicFramePr>
        <p:xfrm>
          <a:off x="2411413" y="2014538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6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014538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/>
        </p:nvGraphicFramePr>
        <p:xfrm>
          <a:off x="2617788" y="2997200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7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2997200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3357563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1484313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/>
        </p:nvGraphicFramePr>
        <p:xfrm>
          <a:off x="1547813" y="4508500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8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508500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/>
        </p:nvGraphicFramePr>
        <p:xfrm>
          <a:off x="5518150" y="990600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9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990600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159385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/>
        </p:nvGraphicFramePr>
        <p:xfrm>
          <a:off x="4006850" y="692150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0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692150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/>
        </p:nvGraphicFramePr>
        <p:xfrm>
          <a:off x="539750" y="260350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1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60350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-33338" y="1268413"/>
            <a:ext cx="1154113" cy="850900"/>
          </a:xfrm>
          <a:prstGeom prst="rect">
            <a:avLst/>
          </a:prstGeom>
          <a:solidFill>
            <a:srgbClr val="3399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3" name="Rectangle 9"/>
          <p:cNvSpPr>
            <a:spLocks noChangeArrowheads="1"/>
          </p:cNvSpPr>
          <p:nvPr/>
        </p:nvSpPr>
        <p:spPr bwMode="auto">
          <a:xfrm>
            <a:off x="-33338" y="2119313"/>
            <a:ext cx="1154113" cy="1427162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1074738" y="625475"/>
            <a:ext cx="8105775" cy="176688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1052513" y="2392363"/>
            <a:ext cx="8128000" cy="11541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1" name="Freeform 17"/>
          <p:cNvSpPr>
            <a:spLocks noEditPoints="1"/>
          </p:cNvSpPr>
          <p:nvPr/>
        </p:nvSpPr>
        <p:spPr bwMode="auto">
          <a:xfrm>
            <a:off x="2374900" y="2392363"/>
            <a:ext cx="71438" cy="1154112"/>
          </a:xfrm>
          <a:custGeom>
            <a:avLst/>
            <a:gdLst/>
            <a:ahLst/>
            <a:cxnLst>
              <a:cxn ang="0">
                <a:pos x="32" y="46"/>
              </a:cxn>
              <a:cxn ang="0">
                <a:pos x="32" y="866"/>
              </a:cxn>
              <a:cxn ang="0">
                <a:pos x="32" y="867"/>
              </a:cxn>
              <a:cxn ang="0">
                <a:pos x="30" y="868"/>
              </a:cxn>
              <a:cxn ang="0">
                <a:pos x="29" y="869"/>
              </a:cxn>
              <a:cxn ang="0">
                <a:pos x="28" y="869"/>
              </a:cxn>
              <a:cxn ang="0">
                <a:pos x="26" y="869"/>
              </a:cxn>
              <a:cxn ang="0">
                <a:pos x="25" y="868"/>
              </a:cxn>
              <a:cxn ang="0">
                <a:pos x="25" y="867"/>
              </a:cxn>
              <a:cxn ang="0">
                <a:pos x="25" y="866"/>
              </a:cxn>
              <a:cxn ang="0">
                <a:pos x="25" y="46"/>
              </a:cxn>
              <a:cxn ang="0">
                <a:pos x="25" y="45"/>
              </a:cxn>
              <a:cxn ang="0">
                <a:pos x="25" y="44"/>
              </a:cxn>
              <a:cxn ang="0">
                <a:pos x="26" y="43"/>
              </a:cxn>
              <a:cxn ang="0">
                <a:pos x="28" y="43"/>
              </a:cxn>
              <a:cxn ang="0">
                <a:pos x="29" y="43"/>
              </a:cxn>
              <a:cxn ang="0">
                <a:pos x="30" y="44"/>
              </a:cxn>
              <a:cxn ang="0">
                <a:pos x="32" y="45"/>
              </a:cxn>
              <a:cxn ang="0">
                <a:pos x="32" y="46"/>
              </a:cxn>
              <a:cxn ang="0">
                <a:pos x="32" y="46"/>
              </a:cxn>
              <a:cxn ang="0">
                <a:pos x="0" y="56"/>
              </a:cxn>
              <a:cxn ang="0">
                <a:pos x="28" y="0"/>
              </a:cxn>
              <a:cxn ang="0">
                <a:pos x="57" y="56"/>
              </a:cxn>
              <a:cxn ang="0">
                <a:pos x="0" y="56"/>
              </a:cxn>
              <a:cxn ang="0">
                <a:pos x="57" y="857"/>
              </a:cxn>
              <a:cxn ang="0">
                <a:pos x="28" y="914"/>
              </a:cxn>
              <a:cxn ang="0">
                <a:pos x="0" y="857"/>
              </a:cxn>
              <a:cxn ang="0">
                <a:pos x="57" y="857"/>
              </a:cxn>
            </a:cxnLst>
            <a:rect l="0" t="0" r="r" b="b"/>
            <a:pathLst>
              <a:path w="57" h="914">
                <a:moveTo>
                  <a:pt x="32" y="46"/>
                </a:moveTo>
                <a:lnTo>
                  <a:pt x="32" y="866"/>
                </a:lnTo>
                <a:lnTo>
                  <a:pt x="32" y="867"/>
                </a:lnTo>
                <a:lnTo>
                  <a:pt x="30" y="868"/>
                </a:lnTo>
                <a:lnTo>
                  <a:pt x="29" y="869"/>
                </a:lnTo>
                <a:lnTo>
                  <a:pt x="28" y="869"/>
                </a:lnTo>
                <a:lnTo>
                  <a:pt x="26" y="869"/>
                </a:lnTo>
                <a:lnTo>
                  <a:pt x="25" y="868"/>
                </a:lnTo>
                <a:lnTo>
                  <a:pt x="25" y="867"/>
                </a:lnTo>
                <a:lnTo>
                  <a:pt x="25" y="866"/>
                </a:lnTo>
                <a:lnTo>
                  <a:pt x="25" y="46"/>
                </a:lnTo>
                <a:lnTo>
                  <a:pt x="25" y="45"/>
                </a:lnTo>
                <a:lnTo>
                  <a:pt x="25" y="44"/>
                </a:lnTo>
                <a:lnTo>
                  <a:pt x="26" y="43"/>
                </a:lnTo>
                <a:lnTo>
                  <a:pt x="28" y="43"/>
                </a:lnTo>
                <a:lnTo>
                  <a:pt x="29" y="43"/>
                </a:lnTo>
                <a:lnTo>
                  <a:pt x="30" y="44"/>
                </a:lnTo>
                <a:lnTo>
                  <a:pt x="32" y="45"/>
                </a:lnTo>
                <a:lnTo>
                  <a:pt x="32" y="46"/>
                </a:lnTo>
                <a:lnTo>
                  <a:pt x="32" y="46"/>
                </a:lnTo>
                <a:close/>
                <a:moveTo>
                  <a:pt x="0" y="56"/>
                </a:moveTo>
                <a:lnTo>
                  <a:pt x="28" y="0"/>
                </a:lnTo>
                <a:lnTo>
                  <a:pt x="57" y="56"/>
                </a:lnTo>
                <a:lnTo>
                  <a:pt x="0" y="56"/>
                </a:lnTo>
                <a:close/>
                <a:moveTo>
                  <a:pt x="57" y="857"/>
                </a:moveTo>
                <a:lnTo>
                  <a:pt x="28" y="914"/>
                </a:lnTo>
                <a:lnTo>
                  <a:pt x="0" y="857"/>
                </a:lnTo>
                <a:lnTo>
                  <a:pt x="57" y="857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2" name="Freeform 18"/>
          <p:cNvSpPr>
            <a:spLocks noEditPoints="1"/>
          </p:cNvSpPr>
          <p:nvPr/>
        </p:nvSpPr>
        <p:spPr bwMode="auto">
          <a:xfrm>
            <a:off x="1049338" y="4006850"/>
            <a:ext cx="952500" cy="69850"/>
          </a:xfrm>
          <a:custGeom>
            <a:avLst/>
            <a:gdLst/>
            <a:ahLst/>
            <a:cxnLst>
              <a:cxn ang="0">
                <a:pos x="4" y="25"/>
              </a:cxn>
              <a:cxn ang="0">
                <a:pos x="709" y="25"/>
              </a:cxn>
              <a:cxn ang="0">
                <a:pos x="710" y="25"/>
              </a:cxn>
              <a:cxn ang="0">
                <a:pos x="712" y="26"/>
              </a:cxn>
              <a:cxn ang="0">
                <a:pos x="713" y="27"/>
              </a:cxn>
              <a:cxn ang="0">
                <a:pos x="713" y="29"/>
              </a:cxn>
              <a:cxn ang="0">
                <a:pos x="713" y="30"/>
              </a:cxn>
              <a:cxn ang="0">
                <a:pos x="712" y="31"/>
              </a:cxn>
              <a:cxn ang="0">
                <a:pos x="710" y="32"/>
              </a:cxn>
              <a:cxn ang="0">
                <a:pos x="709" y="32"/>
              </a:cxn>
              <a:cxn ang="0">
                <a:pos x="4" y="32"/>
              </a:cxn>
              <a:cxn ang="0">
                <a:pos x="3" y="32"/>
              </a:cxn>
              <a:cxn ang="0">
                <a:pos x="1" y="31"/>
              </a:cxn>
              <a:cxn ang="0">
                <a:pos x="0" y="30"/>
              </a:cxn>
              <a:cxn ang="0">
                <a:pos x="0" y="29"/>
              </a:cxn>
              <a:cxn ang="0">
                <a:pos x="0" y="27"/>
              </a:cxn>
              <a:cxn ang="0">
                <a:pos x="1" y="26"/>
              </a:cxn>
              <a:cxn ang="0">
                <a:pos x="3" y="25"/>
              </a:cxn>
              <a:cxn ang="0">
                <a:pos x="4" y="25"/>
              </a:cxn>
              <a:cxn ang="0">
                <a:pos x="4" y="25"/>
              </a:cxn>
              <a:cxn ang="0">
                <a:pos x="699" y="0"/>
              </a:cxn>
              <a:cxn ang="0">
                <a:pos x="756" y="29"/>
              </a:cxn>
              <a:cxn ang="0">
                <a:pos x="699" y="57"/>
              </a:cxn>
              <a:cxn ang="0">
                <a:pos x="699" y="0"/>
              </a:cxn>
            </a:cxnLst>
            <a:rect l="0" t="0" r="r" b="b"/>
            <a:pathLst>
              <a:path w="756" h="57">
                <a:moveTo>
                  <a:pt x="4" y="25"/>
                </a:moveTo>
                <a:lnTo>
                  <a:pt x="709" y="25"/>
                </a:lnTo>
                <a:lnTo>
                  <a:pt x="710" y="25"/>
                </a:lnTo>
                <a:lnTo>
                  <a:pt x="712" y="26"/>
                </a:lnTo>
                <a:lnTo>
                  <a:pt x="713" y="27"/>
                </a:lnTo>
                <a:lnTo>
                  <a:pt x="713" y="29"/>
                </a:lnTo>
                <a:lnTo>
                  <a:pt x="713" y="30"/>
                </a:lnTo>
                <a:lnTo>
                  <a:pt x="712" y="31"/>
                </a:lnTo>
                <a:lnTo>
                  <a:pt x="710" y="32"/>
                </a:lnTo>
                <a:lnTo>
                  <a:pt x="709" y="32"/>
                </a:lnTo>
                <a:lnTo>
                  <a:pt x="4" y="32"/>
                </a:lnTo>
                <a:lnTo>
                  <a:pt x="3" y="32"/>
                </a:lnTo>
                <a:lnTo>
                  <a:pt x="1" y="31"/>
                </a:lnTo>
                <a:lnTo>
                  <a:pt x="0" y="30"/>
                </a:lnTo>
                <a:lnTo>
                  <a:pt x="0" y="29"/>
                </a:lnTo>
                <a:lnTo>
                  <a:pt x="0" y="27"/>
                </a:lnTo>
                <a:lnTo>
                  <a:pt x="1" y="26"/>
                </a:lnTo>
                <a:lnTo>
                  <a:pt x="3" y="25"/>
                </a:lnTo>
                <a:lnTo>
                  <a:pt x="4" y="25"/>
                </a:lnTo>
                <a:lnTo>
                  <a:pt x="4" y="25"/>
                </a:lnTo>
                <a:close/>
                <a:moveTo>
                  <a:pt x="699" y="0"/>
                </a:moveTo>
                <a:lnTo>
                  <a:pt x="756" y="29"/>
                </a:lnTo>
                <a:lnTo>
                  <a:pt x="699" y="57"/>
                </a:lnTo>
                <a:lnTo>
                  <a:pt x="699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4" name="Line 20"/>
          <p:cNvSpPr>
            <a:spLocks noChangeShapeType="1"/>
          </p:cNvSpPr>
          <p:nvPr/>
        </p:nvSpPr>
        <p:spPr bwMode="auto">
          <a:xfrm>
            <a:off x="1052513" y="3546475"/>
            <a:ext cx="1587" cy="67945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5" name="Freeform 21"/>
          <p:cNvSpPr>
            <a:spLocks noEditPoints="1"/>
          </p:cNvSpPr>
          <p:nvPr/>
        </p:nvSpPr>
        <p:spPr bwMode="auto">
          <a:xfrm>
            <a:off x="1120775" y="1570038"/>
            <a:ext cx="7504113" cy="11112"/>
          </a:xfrm>
          <a:custGeom>
            <a:avLst/>
            <a:gdLst/>
            <a:ahLst/>
            <a:cxnLst>
              <a:cxn ang="0">
                <a:pos x="105" y="10"/>
              </a:cxn>
              <a:cxn ang="0">
                <a:pos x="199" y="0"/>
              </a:cxn>
              <a:cxn ang="0">
                <a:pos x="265" y="10"/>
              </a:cxn>
              <a:cxn ang="0">
                <a:pos x="436" y="0"/>
              </a:cxn>
              <a:cxn ang="0">
                <a:pos x="464" y="0"/>
              </a:cxn>
              <a:cxn ang="0">
                <a:pos x="635" y="10"/>
              </a:cxn>
              <a:cxn ang="0">
                <a:pos x="731" y="0"/>
              </a:cxn>
              <a:cxn ang="0">
                <a:pos x="797" y="10"/>
              </a:cxn>
              <a:cxn ang="0">
                <a:pos x="967" y="0"/>
              </a:cxn>
              <a:cxn ang="0">
                <a:pos x="996" y="0"/>
              </a:cxn>
              <a:cxn ang="0">
                <a:pos x="1167" y="10"/>
              </a:cxn>
              <a:cxn ang="0">
                <a:pos x="1261" y="0"/>
              </a:cxn>
              <a:cxn ang="0">
                <a:pos x="1328" y="10"/>
              </a:cxn>
              <a:cxn ang="0">
                <a:pos x="1499" y="0"/>
              </a:cxn>
              <a:cxn ang="0">
                <a:pos x="1527" y="0"/>
              </a:cxn>
              <a:cxn ang="0">
                <a:pos x="1698" y="10"/>
              </a:cxn>
              <a:cxn ang="0">
                <a:pos x="1793" y="0"/>
              </a:cxn>
              <a:cxn ang="0">
                <a:pos x="1859" y="10"/>
              </a:cxn>
              <a:cxn ang="0">
                <a:pos x="2029" y="0"/>
              </a:cxn>
              <a:cxn ang="0">
                <a:pos x="2058" y="0"/>
              </a:cxn>
              <a:cxn ang="0">
                <a:pos x="2228" y="10"/>
              </a:cxn>
              <a:cxn ang="0">
                <a:pos x="2324" y="0"/>
              </a:cxn>
              <a:cxn ang="0">
                <a:pos x="2390" y="10"/>
              </a:cxn>
              <a:cxn ang="0">
                <a:pos x="2561" y="0"/>
              </a:cxn>
              <a:cxn ang="0">
                <a:pos x="2589" y="0"/>
              </a:cxn>
              <a:cxn ang="0">
                <a:pos x="2760" y="10"/>
              </a:cxn>
              <a:cxn ang="0">
                <a:pos x="2854" y="0"/>
              </a:cxn>
              <a:cxn ang="0">
                <a:pos x="2922" y="10"/>
              </a:cxn>
              <a:cxn ang="0">
                <a:pos x="3092" y="0"/>
              </a:cxn>
              <a:cxn ang="0">
                <a:pos x="3121" y="0"/>
              </a:cxn>
              <a:cxn ang="0">
                <a:pos x="3291" y="10"/>
              </a:cxn>
              <a:cxn ang="0">
                <a:pos x="3386" y="0"/>
              </a:cxn>
              <a:cxn ang="0">
                <a:pos x="3452" y="10"/>
              </a:cxn>
              <a:cxn ang="0">
                <a:pos x="3623" y="0"/>
              </a:cxn>
              <a:cxn ang="0">
                <a:pos x="3651" y="0"/>
              </a:cxn>
              <a:cxn ang="0">
                <a:pos x="3822" y="10"/>
              </a:cxn>
              <a:cxn ang="0">
                <a:pos x="3917" y="0"/>
              </a:cxn>
              <a:cxn ang="0">
                <a:pos x="3983" y="10"/>
              </a:cxn>
              <a:cxn ang="0">
                <a:pos x="4154" y="0"/>
              </a:cxn>
              <a:cxn ang="0">
                <a:pos x="4182" y="0"/>
              </a:cxn>
              <a:cxn ang="0">
                <a:pos x="4353" y="10"/>
              </a:cxn>
              <a:cxn ang="0">
                <a:pos x="4448" y="0"/>
              </a:cxn>
              <a:cxn ang="0">
                <a:pos x="4515" y="10"/>
              </a:cxn>
              <a:cxn ang="0">
                <a:pos x="4685" y="0"/>
              </a:cxn>
              <a:cxn ang="0">
                <a:pos x="4714" y="0"/>
              </a:cxn>
              <a:cxn ang="0">
                <a:pos x="4885" y="10"/>
              </a:cxn>
              <a:cxn ang="0">
                <a:pos x="4979" y="0"/>
              </a:cxn>
              <a:cxn ang="0">
                <a:pos x="5045" y="10"/>
              </a:cxn>
              <a:cxn ang="0">
                <a:pos x="5216" y="0"/>
              </a:cxn>
              <a:cxn ang="0">
                <a:pos x="5244" y="0"/>
              </a:cxn>
              <a:cxn ang="0">
                <a:pos x="5415" y="10"/>
              </a:cxn>
              <a:cxn ang="0">
                <a:pos x="5511" y="0"/>
              </a:cxn>
              <a:cxn ang="0">
                <a:pos x="5577" y="10"/>
              </a:cxn>
              <a:cxn ang="0">
                <a:pos x="5747" y="0"/>
              </a:cxn>
              <a:cxn ang="0">
                <a:pos x="5776" y="0"/>
              </a:cxn>
              <a:cxn ang="0">
                <a:pos x="5942" y="10"/>
              </a:cxn>
            </a:cxnLst>
            <a:rect l="0" t="0" r="r" b="b"/>
            <a:pathLst>
              <a:path w="5942" h="10">
                <a:moveTo>
                  <a:pt x="0" y="0"/>
                </a:moveTo>
                <a:lnTo>
                  <a:pt x="38" y="0"/>
                </a:lnTo>
                <a:lnTo>
                  <a:pt x="38" y="10"/>
                </a:lnTo>
                <a:lnTo>
                  <a:pt x="0" y="10"/>
                </a:lnTo>
                <a:lnTo>
                  <a:pt x="0" y="0"/>
                </a:lnTo>
                <a:close/>
                <a:moveTo>
                  <a:pt x="66" y="0"/>
                </a:moveTo>
                <a:lnTo>
                  <a:pt x="105" y="0"/>
                </a:lnTo>
                <a:lnTo>
                  <a:pt x="105" y="10"/>
                </a:lnTo>
                <a:lnTo>
                  <a:pt x="66" y="10"/>
                </a:lnTo>
                <a:lnTo>
                  <a:pt x="66" y="0"/>
                </a:lnTo>
                <a:close/>
                <a:moveTo>
                  <a:pt x="133" y="0"/>
                </a:moveTo>
                <a:lnTo>
                  <a:pt x="171" y="0"/>
                </a:lnTo>
                <a:lnTo>
                  <a:pt x="171" y="10"/>
                </a:lnTo>
                <a:lnTo>
                  <a:pt x="133" y="10"/>
                </a:lnTo>
                <a:lnTo>
                  <a:pt x="133" y="0"/>
                </a:lnTo>
                <a:close/>
                <a:moveTo>
                  <a:pt x="199" y="0"/>
                </a:moveTo>
                <a:lnTo>
                  <a:pt x="237" y="0"/>
                </a:lnTo>
                <a:lnTo>
                  <a:pt x="237" y="10"/>
                </a:lnTo>
                <a:lnTo>
                  <a:pt x="199" y="10"/>
                </a:lnTo>
                <a:lnTo>
                  <a:pt x="199" y="0"/>
                </a:lnTo>
                <a:close/>
                <a:moveTo>
                  <a:pt x="265" y="0"/>
                </a:moveTo>
                <a:lnTo>
                  <a:pt x="304" y="0"/>
                </a:lnTo>
                <a:lnTo>
                  <a:pt x="304" y="10"/>
                </a:lnTo>
                <a:lnTo>
                  <a:pt x="265" y="10"/>
                </a:lnTo>
                <a:lnTo>
                  <a:pt x="265" y="0"/>
                </a:lnTo>
                <a:close/>
                <a:moveTo>
                  <a:pt x="332" y="0"/>
                </a:moveTo>
                <a:lnTo>
                  <a:pt x="370" y="0"/>
                </a:lnTo>
                <a:lnTo>
                  <a:pt x="370" y="10"/>
                </a:lnTo>
                <a:lnTo>
                  <a:pt x="332" y="10"/>
                </a:lnTo>
                <a:lnTo>
                  <a:pt x="332" y="0"/>
                </a:lnTo>
                <a:close/>
                <a:moveTo>
                  <a:pt x="398" y="0"/>
                </a:moveTo>
                <a:lnTo>
                  <a:pt x="436" y="0"/>
                </a:lnTo>
                <a:lnTo>
                  <a:pt x="436" y="10"/>
                </a:lnTo>
                <a:lnTo>
                  <a:pt x="398" y="10"/>
                </a:lnTo>
                <a:lnTo>
                  <a:pt x="398" y="0"/>
                </a:lnTo>
                <a:close/>
                <a:moveTo>
                  <a:pt x="464" y="0"/>
                </a:moveTo>
                <a:lnTo>
                  <a:pt x="503" y="0"/>
                </a:lnTo>
                <a:lnTo>
                  <a:pt x="503" y="10"/>
                </a:lnTo>
                <a:lnTo>
                  <a:pt x="464" y="10"/>
                </a:lnTo>
                <a:lnTo>
                  <a:pt x="464" y="0"/>
                </a:lnTo>
                <a:close/>
                <a:moveTo>
                  <a:pt x="532" y="0"/>
                </a:moveTo>
                <a:lnTo>
                  <a:pt x="569" y="0"/>
                </a:lnTo>
                <a:lnTo>
                  <a:pt x="569" y="10"/>
                </a:lnTo>
                <a:lnTo>
                  <a:pt x="532" y="10"/>
                </a:lnTo>
                <a:lnTo>
                  <a:pt x="532" y="0"/>
                </a:lnTo>
                <a:close/>
                <a:moveTo>
                  <a:pt x="598" y="0"/>
                </a:moveTo>
                <a:lnTo>
                  <a:pt x="635" y="0"/>
                </a:lnTo>
                <a:lnTo>
                  <a:pt x="635" y="10"/>
                </a:lnTo>
                <a:lnTo>
                  <a:pt x="598" y="10"/>
                </a:lnTo>
                <a:lnTo>
                  <a:pt x="598" y="0"/>
                </a:lnTo>
                <a:close/>
                <a:moveTo>
                  <a:pt x="664" y="0"/>
                </a:moveTo>
                <a:lnTo>
                  <a:pt x="702" y="0"/>
                </a:lnTo>
                <a:lnTo>
                  <a:pt x="702" y="10"/>
                </a:lnTo>
                <a:lnTo>
                  <a:pt x="664" y="10"/>
                </a:lnTo>
                <a:lnTo>
                  <a:pt x="664" y="0"/>
                </a:lnTo>
                <a:close/>
                <a:moveTo>
                  <a:pt x="731" y="0"/>
                </a:moveTo>
                <a:lnTo>
                  <a:pt x="768" y="0"/>
                </a:lnTo>
                <a:lnTo>
                  <a:pt x="768" y="10"/>
                </a:lnTo>
                <a:lnTo>
                  <a:pt x="731" y="10"/>
                </a:lnTo>
                <a:lnTo>
                  <a:pt x="731" y="0"/>
                </a:lnTo>
                <a:close/>
                <a:moveTo>
                  <a:pt x="797" y="0"/>
                </a:moveTo>
                <a:lnTo>
                  <a:pt x="834" y="0"/>
                </a:lnTo>
                <a:lnTo>
                  <a:pt x="834" y="10"/>
                </a:lnTo>
                <a:lnTo>
                  <a:pt x="797" y="10"/>
                </a:lnTo>
                <a:lnTo>
                  <a:pt x="797" y="0"/>
                </a:lnTo>
                <a:close/>
                <a:moveTo>
                  <a:pt x="863" y="0"/>
                </a:moveTo>
                <a:lnTo>
                  <a:pt x="901" y="0"/>
                </a:lnTo>
                <a:lnTo>
                  <a:pt x="901" y="10"/>
                </a:lnTo>
                <a:lnTo>
                  <a:pt x="863" y="10"/>
                </a:lnTo>
                <a:lnTo>
                  <a:pt x="863" y="0"/>
                </a:lnTo>
                <a:close/>
                <a:moveTo>
                  <a:pt x="930" y="0"/>
                </a:moveTo>
                <a:lnTo>
                  <a:pt x="967" y="0"/>
                </a:lnTo>
                <a:lnTo>
                  <a:pt x="967" y="10"/>
                </a:lnTo>
                <a:lnTo>
                  <a:pt x="930" y="10"/>
                </a:lnTo>
                <a:lnTo>
                  <a:pt x="930" y="0"/>
                </a:lnTo>
                <a:close/>
                <a:moveTo>
                  <a:pt x="996" y="0"/>
                </a:moveTo>
                <a:lnTo>
                  <a:pt x="1033" y="0"/>
                </a:lnTo>
                <a:lnTo>
                  <a:pt x="1033" y="10"/>
                </a:lnTo>
                <a:lnTo>
                  <a:pt x="996" y="10"/>
                </a:lnTo>
                <a:lnTo>
                  <a:pt x="996" y="0"/>
                </a:lnTo>
                <a:close/>
                <a:moveTo>
                  <a:pt x="1062" y="0"/>
                </a:moveTo>
                <a:lnTo>
                  <a:pt x="1101" y="0"/>
                </a:lnTo>
                <a:lnTo>
                  <a:pt x="1101" y="10"/>
                </a:lnTo>
                <a:lnTo>
                  <a:pt x="1062" y="10"/>
                </a:lnTo>
                <a:lnTo>
                  <a:pt x="1062" y="0"/>
                </a:lnTo>
                <a:close/>
                <a:moveTo>
                  <a:pt x="1129" y="0"/>
                </a:moveTo>
                <a:lnTo>
                  <a:pt x="1167" y="0"/>
                </a:lnTo>
                <a:lnTo>
                  <a:pt x="1167" y="10"/>
                </a:lnTo>
                <a:lnTo>
                  <a:pt x="1129" y="10"/>
                </a:lnTo>
                <a:lnTo>
                  <a:pt x="1129" y="0"/>
                </a:lnTo>
                <a:close/>
                <a:moveTo>
                  <a:pt x="1195" y="0"/>
                </a:moveTo>
                <a:lnTo>
                  <a:pt x="1233" y="0"/>
                </a:lnTo>
                <a:lnTo>
                  <a:pt x="1233" y="10"/>
                </a:lnTo>
                <a:lnTo>
                  <a:pt x="1195" y="10"/>
                </a:lnTo>
                <a:lnTo>
                  <a:pt x="1195" y="0"/>
                </a:lnTo>
                <a:close/>
                <a:moveTo>
                  <a:pt x="1261" y="0"/>
                </a:moveTo>
                <a:lnTo>
                  <a:pt x="1300" y="0"/>
                </a:lnTo>
                <a:lnTo>
                  <a:pt x="1300" y="10"/>
                </a:lnTo>
                <a:lnTo>
                  <a:pt x="1261" y="10"/>
                </a:lnTo>
                <a:lnTo>
                  <a:pt x="1261" y="0"/>
                </a:lnTo>
                <a:close/>
                <a:moveTo>
                  <a:pt x="1328" y="0"/>
                </a:moveTo>
                <a:lnTo>
                  <a:pt x="1366" y="0"/>
                </a:lnTo>
                <a:lnTo>
                  <a:pt x="1366" y="10"/>
                </a:lnTo>
                <a:lnTo>
                  <a:pt x="1328" y="10"/>
                </a:lnTo>
                <a:lnTo>
                  <a:pt x="1328" y="0"/>
                </a:lnTo>
                <a:close/>
                <a:moveTo>
                  <a:pt x="1394" y="0"/>
                </a:moveTo>
                <a:lnTo>
                  <a:pt x="1432" y="0"/>
                </a:lnTo>
                <a:lnTo>
                  <a:pt x="1432" y="10"/>
                </a:lnTo>
                <a:lnTo>
                  <a:pt x="1394" y="10"/>
                </a:lnTo>
                <a:lnTo>
                  <a:pt x="1394" y="0"/>
                </a:lnTo>
                <a:close/>
                <a:moveTo>
                  <a:pt x="1460" y="0"/>
                </a:moveTo>
                <a:lnTo>
                  <a:pt x="1499" y="0"/>
                </a:lnTo>
                <a:lnTo>
                  <a:pt x="1499" y="10"/>
                </a:lnTo>
                <a:lnTo>
                  <a:pt x="1460" y="10"/>
                </a:lnTo>
                <a:lnTo>
                  <a:pt x="1460" y="0"/>
                </a:lnTo>
                <a:close/>
                <a:moveTo>
                  <a:pt x="1527" y="0"/>
                </a:moveTo>
                <a:lnTo>
                  <a:pt x="1565" y="0"/>
                </a:lnTo>
                <a:lnTo>
                  <a:pt x="1565" y="10"/>
                </a:lnTo>
                <a:lnTo>
                  <a:pt x="1527" y="10"/>
                </a:lnTo>
                <a:lnTo>
                  <a:pt x="1527" y="0"/>
                </a:lnTo>
                <a:close/>
                <a:moveTo>
                  <a:pt x="1593" y="0"/>
                </a:moveTo>
                <a:lnTo>
                  <a:pt x="1631" y="0"/>
                </a:lnTo>
                <a:lnTo>
                  <a:pt x="1631" y="10"/>
                </a:lnTo>
                <a:lnTo>
                  <a:pt x="1593" y="10"/>
                </a:lnTo>
                <a:lnTo>
                  <a:pt x="1593" y="0"/>
                </a:lnTo>
                <a:close/>
                <a:moveTo>
                  <a:pt x="1659" y="0"/>
                </a:moveTo>
                <a:lnTo>
                  <a:pt x="1698" y="0"/>
                </a:lnTo>
                <a:lnTo>
                  <a:pt x="1698" y="10"/>
                </a:lnTo>
                <a:lnTo>
                  <a:pt x="1659" y="10"/>
                </a:lnTo>
                <a:lnTo>
                  <a:pt x="1659" y="0"/>
                </a:lnTo>
                <a:close/>
                <a:moveTo>
                  <a:pt x="1727" y="0"/>
                </a:moveTo>
                <a:lnTo>
                  <a:pt x="1764" y="0"/>
                </a:lnTo>
                <a:lnTo>
                  <a:pt x="1764" y="10"/>
                </a:lnTo>
                <a:lnTo>
                  <a:pt x="1727" y="10"/>
                </a:lnTo>
                <a:lnTo>
                  <a:pt x="1727" y="0"/>
                </a:lnTo>
                <a:close/>
                <a:moveTo>
                  <a:pt x="1793" y="0"/>
                </a:moveTo>
                <a:lnTo>
                  <a:pt x="1830" y="0"/>
                </a:lnTo>
                <a:lnTo>
                  <a:pt x="1830" y="10"/>
                </a:lnTo>
                <a:lnTo>
                  <a:pt x="1793" y="10"/>
                </a:lnTo>
                <a:lnTo>
                  <a:pt x="1793" y="0"/>
                </a:lnTo>
                <a:close/>
                <a:moveTo>
                  <a:pt x="1859" y="0"/>
                </a:moveTo>
                <a:lnTo>
                  <a:pt x="1897" y="0"/>
                </a:lnTo>
                <a:lnTo>
                  <a:pt x="1897" y="10"/>
                </a:lnTo>
                <a:lnTo>
                  <a:pt x="1859" y="10"/>
                </a:lnTo>
                <a:lnTo>
                  <a:pt x="1859" y="0"/>
                </a:lnTo>
                <a:close/>
                <a:moveTo>
                  <a:pt x="1926" y="0"/>
                </a:moveTo>
                <a:lnTo>
                  <a:pt x="1963" y="0"/>
                </a:lnTo>
                <a:lnTo>
                  <a:pt x="1963" y="10"/>
                </a:lnTo>
                <a:lnTo>
                  <a:pt x="1926" y="10"/>
                </a:lnTo>
                <a:lnTo>
                  <a:pt x="1926" y="0"/>
                </a:lnTo>
                <a:close/>
                <a:moveTo>
                  <a:pt x="1992" y="0"/>
                </a:moveTo>
                <a:lnTo>
                  <a:pt x="2029" y="0"/>
                </a:lnTo>
                <a:lnTo>
                  <a:pt x="2029" y="10"/>
                </a:lnTo>
                <a:lnTo>
                  <a:pt x="1992" y="10"/>
                </a:lnTo>
                <a:lnTo>
                  <a:pt x="1992" y="0"/>
                </a:lnTo>
                <a:close/>
                <a:moveTo>
                  <a:pt x="2058" y="0"/>
                </a:moveTo>
                <a:lnTo>
                  <a:pt x="2096" y="0"/>
                </a:lnTo>
                <a:lnTo>
                  <a:pt x="2096" y="10"/>
                </a:lnTo>
                <a:lnTo>
                  <a:pt x="2058" y="10"/>
                </a:lnTo>
                <a:lnTo>
                  <a:pt x="2058" y="0"/>
                </a:lnTo>
                <a:close/>
                <a:moveTo>
                  <a:pt x="2125" y="0"/>
                </a:moveTo>
                <a:lnTo>
                  <a:pt x="2162" y="0"/>
                </a:lnTo>
                <a:lnTo>
                  <a:pt x="2162" y="10"/>
                </a:lnTo>
                <a:lnTo>
                  <a:pt x="2125" y="10"/>
                </a:lnTo>
                <a:lnTo>
                  <a:pt x="2125" y="0"/>
                </a:lnTo>
                <a:close/>
                <a:moveTo>
                  <a:pt x="2191" y="0"/>
                </a:moveTo>
                <a:lnTo>
                  <a:pt x="2228" y="0"/>
                </a:lnTo>
                <a:lnTo>
                  <a:pt x="2228" y="10"/>
                </a:lnTo>
                <a:lnTo>
                  <a:pt x="2191" y="10"/>
                </a:lnTo>
                <a:lnTo>
                  <a:pt x="2191" y="0"/>
                </a:lnTo>
                <a:close/>
                <a:moveTo>
                  <a:pt x="2257" y="0"/>
                </a:moveTo>
                <a:lnTo>
                  <a:pt x="2296" y="0"/>
                </a:lnTo>
                <a:lnTo>
                  <a:pt x="2296" y="10"/>
                </a:lnTo>
                <a:lnTo>
                  <a:pt x="2257" y="10"/>
                </a:lnTo>
                <a:lnTo>
                  <a:pt x="2257" y="0"/>
                </a:lnTo>
                <a:close/>
                <a:moveTo>
                  <a:pt x="2324" y="0"/>
                </a:moveTo>
                <a:lnTo>
                  <a:pt x="2362" y="0"/>
                </a:lnTo>
                <a:lnTo>
                  <a:pt x="2362" y="10"/>
                </a:lnTo>
                <a:lnTo>
                  <a:pt x="2324" y="10"/>
                </a:lnTo>
                <a:lnTo>
                  <a:pt x="2324" y="0"/>
                </a:lnTo>
                <a:close/>
                <a:moveTo>
                  <a:pt x="2390" y="0"/>
                </a:moveTo>
                <a:lnTo>
                  <a:pt x="2428" y="0"/>
                </a:lnTo>
                <a:lnTo>
                  <a:pt x="2428" y="10"/>
                </a:lnTo>
                <a:lnTo>
                  <a:pt x="2390" y="10"/>
                </a:lnTo>
                <a:lnTo>
                  <a:pt x="2390" y="0"/>
                </a:lnTo>
                <a:close/>
                <a:moveTo>
                  <a:pt x="2456" y="0"/>
                </a:moveTo>
                <a:lnTo>
                  <a:pt x="2495" y="0"/>
                </a:lnTo>
                <a:lnTo>
                  <a:pt x="2495" y="10"/>
                </a:lnTo>
                <a:lnTo>
                  <a:pt x="2456" y="10"/>
                </a:lnTo>
                <a:lnTo>
                  <a:pt x="2456" y="0"/>
                </a:lnTo>
                <a:close/>
                <a:moveTo>
                  <a:pt x="2523" y="0"/>
                </a:moveTo>
                <a:lnTo>
                  <a:pt x="2561" y="0"/>
                </a:lnTo>
                <a:lnTo>
                  <a:pt x="2561" y="10"/>
                </a:lnTo>
                <a:lnTo>
                  <a:pt x="2523" y="10"/>
                </a:lnTo>
                <a:lnTo>
                  <a:pt x="2523" y="0"/>
                </a:lnTo>
                <a:close/>
                <a:moveTo>
                  <a:pt x="2589" y="0"/>
                </a:moveTo>
                <a:lnTo>
                  <a:pt x="2627" y="0"/>
                </a:lnTo>
                <a:lnTo>
                  <a:pt x="2627" y="10"/>
                </a:lnTo>
                <a:lnTo>
                  <a:pt x="2589" y="10"/>
                </a:lnTo>
                <a:lnTo>
                  <a:pt x="2589" y="0"/>
                </a:lnTo>
                <a:close/>
                <a:moveTo>
                  <a:pt x="2655" y="0"/>
                </a:moveTo>
                <a:lnTo>
                  <a:pt x="2694" y="0"/>
                </a:lnTo>
                <a:lnTo>
                  <a:pt x="2694" y="10"/>
                </a:lnTo>
                <a:lnTo>
                  <a:pt x="2655" y="10"/>
                </a:lnTo>
                <a:lnTo>
                  <a:pt x="2655" y="0"/>
                </a:lnTo>
                <a:close/>
                <a:moveTo>
                  <a:pt x="2722" y="0"/>
                </a:moveTo>
                <a:lnTo>
                  <a:pt x="2760" y="0"/>
                </a:lnTo>
                <a:lnTo>
                  <a:pt x="2760" y="10"/>
                </a:lnTo>
                <a:lnTo>
                  <a:pt x="2722" y="10"/>
                </a:lnTo>
                <a:lnTo>
                  <a:pt x="2722" y="0"/>
                </a:lnTo>
                <a:close/>
                <a:moveTo>
                  <a:pt x="2788" y="0"/>
                </a:moveTo>
                <a:lnTo>
                  <a:pt x="2826" y="0"/>
                </a:lnTo>
                <a:lnTo>
                  <a:pt x="2826" y="10"/>
                </a:lnTo>
                <a:lnTo>
                  <a:pt x="2788" y="10"/>
                </a:lnTo>
                <a:lnTo>
                  <a:pt x="2788" y="0"/>
                </a:lnTo>
                <a:close/>
                <a:moveTo>
                  <a:pt x="2854" y="0"/>
                </a:moveTo>
                <a:lnTo>
                  <a:pt x="2893" y="0"/>
                </a:lnTo>
                <a:lnTo>
                  <a:pt x="2893" y="10"/>
                </a:lnTo>
                <a:lnTo>
                  <a:pt x="2854" y="10"/>
                </a:lnTo>
                <a:lnTo>
                  <a:pt x="2854" y="0"/>
                </a:lnTo>
                <a:close/>
                <a:moveTo>
                  <a:pt x="2922" y="0"/>
                </a:moveTo>
                <a:lnTo>
                  <a:pt x="2959" y="0"/>
                </a:lnTo>
                <a:lnTo>
                  <a:pt x="2959" y="10"/>
                </a:lnTo>
                <a:lnTo>
                  <a:pt x="2922" y="10"/>
                </a:lnTo>
                <a:lnTo>
                  <a:pt x="2922" y="0"/>
                </a:lnTo>
                <a:close/>
                <a:moveTo>
                  <a:pt x="2988" y="0"/>
                </a:moveTo>
                <a:lnTo>
                  <a:pt x="3025" y="0"/>
                </a:lnTo>
                <a:lnTo>
                  <a:pt x="3025" y="10"/>
                </a:lnTo>
                <a:lnTo>
                  <a:pt x="2988" y="10"/>
                </a:lnTo>
                <a:lnTo>
                  <a:pt x="2988" y="0"/>
                </a:lnTo>
                <a:close/>
                <a:moveTo>
                  <a:pt x="3054" y="0"/>
                </a:moveTo>
                <a:lnTo>
                  <a:pt x="3092" y="0"/>
                </a:lnTo>
                <a:lnTo>
                  <a:pt x="3092" y="10"/>
                </a:lnTo>
                <a:lnTo>
                  <a:pt x="3054" y="10"/>
                </a:lnTo>
                <a:lnTo>
                  <a:pt x="3054" y="0"/>
                </a:lnTo>
                <a:close/>
                <a:moveTo>
                  <a:pt x="3121" y="0"/>
                </a:moveTo>
                <a:lnTo>
                  <a:pt x="3158" y="0"/>
                </a:lnTo>
                <a:lnTo>
                  <a:pt x="3158" y="10"/>
                </a:lnTo>
                <a:lnTo>
                  <a:pt x="3121" y="10"/>
                </a:lnTo>
                <a:lnTo>
                  <a:pt x="3121" y="0"/>
                </a:lnTo>
                <a:close/>
                <a:moveTo>
                  <a:pt x="3187" y="0"/>
                </a:moveTo>
                <a:lnTo>
                  <a:pt x="3224" y="0"/>
                </a:lnTo>
                <a:lnTo>
                  <a:pt x="3224" y="10"/>
                </a:lnTo>
                <a:lnTo>
                  <a:pt x="3187" y="10"/>
                </a:lnTo>
                <a:lnTo>
                  <a:pt x="3187" y="0"/>
                </a:lnTo>
                <a:close/>
                <a:moveTo>
                  <a:pt x="3253" y="0"/>
                </a:moveTo>
                <a:lnTo>
                  <a:pt x="3291" y="0"/>
                </a:lnTo>
                <a:lnTo>
                  <a:pt x="3291" y="10"/>
                </a:lnTo>
                <a:lnTo>
                  <a:pt x="3253" y="10"/>
                </a:lnTo>
                <a:lnTo>
                  <a:pt x="3253" y="0"/>
                </a:lnTo>
                <a:close/>
                <a:moveTo>
                  <a:pt x="3320" y="0"/>
                </a:moveTo>
                <a:lnTo>
                  <a:pt x="3357" y="0"/>
                </a:lnTo>
                <a:lnTo>
                  <a:pt x="3357" y="10"/>
                </a:lnTo>
                <a:lnTo>
                  <a:pt x="3320" y="10"/>
                </a:lnTo>
                <a:lnTo>
                  <a:pt x="3320" y="0"/>
                </a:lnTo>
                <a:close/>
                <a:moveTo>
                  <a:pt x="3386" y="0"/>
                </a:moveTo>
                <a:lnTo>
                  <a:pt x="3423" y="0"/>
                </a:lnTo>
                <a:lnTo>
                  <a:pt x="3423" y="10"/>
                </a:lnTo>
                <a:lnTo>
                  <a:pt x="3386" y="10"/>
                </a:lnTo>
                <a:lnTo>
                  <a:pt x="3386" y="0"/>
                </a:lnTo>
                <a:close/>
                <a:moveTo>
                  <a:pt x="3452" y="0"/>
                </a:moveTo>
                <a:lnTo>
                  <a:pt x="3491" y="0"/>
                </a:lnTo>
                <a:lnTo>
                  <a:pt x="3491" y="10"/>
                </a:lnTo>
                <a:lnTo>
                  <a:pt x="3452" y="10"/>
                </a:lnTo>
                <a:lnTo>
                  <a:pt x="3452" y="0"/>
                </a:lnTo>
                <a:close/>
                <a:moveTo>
                  <a:pt x="3519" y="0"/>
                </a:moveTo>
                <a:lnTo>
                  <a:pt x="3557" y="0"/>
                </a:lnTo>
                <a:lnTo>
                  <a:pt x="3557" y="10"/>
                </a:lnTo>
                <a:lnTo>
                  <a:pt x="3519" y="10"/>
                </a:lnTo>
                <a:lnTo>
                  <a:pt x="3519" y="0"/>
                </a:lnTo>
                <a:close/>
                <a:moveTo>
                  <a:pt x="3585" y="0"/>
                </a:moveTo>
                <a:lnTo>
                  <a:pt x="3623" y="0"/>
                </a:lnTo>
                <a:lnTo>
                  <a:pt x="3623" y="10"/>
                </a:lnTo>
                <a:lnTo>
                  <a:pt x="3585" y="10"/>
                </a:lnTo>
                <a:lnTo>
                  <a:pt x="3585" y="0"/>
                </a:lnTo>
                <a:close/>
                <a:moveTo>
                  <a:pt x="3651" y="0"/>
                </a:moveTo>
                <a:lnTo>
                  <a:pt x="3690" y="0"/>
                </a:lnTo>
                <a:lnTo>
                  <a:pt x="3690" y="10"/>
                </a:lnTo>
                <a:lnTo>
                  <a:pt x="3651" y="10"/>
                </a:lnTo>
                <a:lnTo>
                  <a:pt x="3651" y="0"/>
                </a:lnTo>
                <a:close/>
                <a:moveTo>
                  <a:pt x="3718" y="0"/>
                </a:moveTo>
                <a:lnTo>
                  <a:pt x="3756" y="0"/>
                </a:lnTo>
                <a:lnTo>
                  <a:pt x="3756" y="10"/>
                </a:lnTo>
                <a:lnTo>
                  <a:pt x="3718" y="10"/>
                </a:lnTo>
                <a:lnTo>
                  <a:pt x="3718" y="0"/>
                </a:lnTo>
                <a:close/>
                <a:moveTo>
                  <a:pt x="3784" y="0"/>
                </a:moveTo>
                <a:lnTo>
                  <a:pt x="3822" y="0"/>
                </a:lnTo>
                <a:lnTo>
                  <a:pt x="3822" y="10"/>
                </a:lnTo>
                <a:lnTo>
                  <a:pt x="3784" y="10"/>
                </a:lnTo>
                <a:lnTo>
                  <a:pt x="3784" y="0"/>
                </a:lnTo>
                <a:close/>
                <a:moveTo>
                  <a:pt x="3850" y="0"/>
                </a:moveTo>
                <a:lnTo>
                  <a:pt x="3889" y="0"/>
                </a:lnTo>
                <a:lnTo>
                  <a:pt x="3889" y="10"/>
                </a:lnTo>
                <a:lnTo>
                  <a:pt x="3850" y="10"/>
                </a:lnTo>
                <a:lnTo>
                  <a:pt x="3850" y="0"/>
                </a:lnTo>
                <a:close/>
                <a:moveTo>
                  <a:pt x="3917" y="0"/>
                </a:moveTo>
                <a:lnTo>
                  <a:pt x="3955" y="0"/>
                </a:lnTo>
                <a:lnTo>
                  <a:pt x="3955" y="10"/>
                </a:lnTo>
                <a:lnTo>
                  <a:pt x="3917" y="10"/>
                </a:lnTo>
                <a:lnTo>
                  <a:pt x="3917" y="0"/>
                </a:lnTo>
                <a:close/>
                <a:moveTo>
                  <a:pt x="3983" y="0"/>
                </a:moveTo>
                <a:lnTo>
                  <a:pt x="4021" y="0"/>
                </a:lnTo>
                <a:lnTo>
                  <a:pt x="4021" y="10"/>
                </a:lnTo>
                <a:lnTo>
                  <a:pt x="3983" y="10"/>
                </a:lnTo>
                <a:lnTo>
                  <a:pt x="3983" y="0"/>
                </a:lnTo>
                <a:close/>
                <a:moveTo>
                  <a:pt x="4049" y="0"/>
                </a:moveTo>
                <a:lnTo>
                  <a:pt x="4088" y="0"/>
                </a:lnTo>
                <a:lnTo>
                  <a:pt x="4088" y="10"/>
                </a:lnTo>
                <a:lnTo>
                  <a:pt x="4049" y="10"/>
                </a:lnTo>
                <a:lnTo>
                  <a:pt x="4049" y="0"/>
                </a:lnTo>
                <a:close/>
                <a:moveTo>
                  <a:pt x="4116" y="0"/>
                </a:moveTo>
                <a:lnTo>
                  <a:pt x="4154" y="0"/>
                </a:lnTo>
                <a:lnTo>
                  <a:pt x="4154" y="10"/>
                </a:lnTo>
                <a:lnTo>
                  <a:pt x="4116" y="10"/>
                </a:lnTo>
                <a:lnTo>
                  <a:pt x="4116" y="0"/>
                </a:lnTo>
                <a:close/>
                <a:moveTo>
                  <a:pt x="4182" y="0"/>
                </a:moveTo>
                <a:lnTo>
                  <a:pt x="4220" y="0"/>
                </a:lnTo>
                <a:lnTo>
                  <a:pt x="4220" y="10"/>
                </a:lnTo>
                <a:lnTo>
                  <a:pt x="4182" y="10"/>
                </a:lnTo>
                <a:lnTo>
                  <a:pt x="4182" y="0"/>
                </a:lnTo>
                <a:close/>
                <a:moveTo>
                  <a:pt x="4248" y="0"/>
                </a:moveTo>
                <a:lnTo>
                  <a:pt x="4287" y="0"/>
                </a:lnTo>
                <a:lnTo>
                  <a:pt x="4287" y="10"/>
                </a:lnTo>
                <a:lnTo>
                  <a:pt x="4248" y="10"/>
                </a:lnTo>
                <a:lnTo>
                  <a:pt x="4248" y="0"/>
                </a:lnTo>
                <a:close/>
                <a:moveTo>
                  <a:pt x="4316" y="0"/>
                </a:moveTo>
                <a:lnTo>
                  <a:pt x="4353" y="0"/>
                </a:lnTo>
                <a:lnTo>
                  <a:pt x="4353" y="10"/>
                </a:lnTo>
                <a:lnTo>
                  <a:pt x="4316" y="10"/>
                </a:lnTo>
                <a:lnTo>
                  <a:pt x="4316" y="0"/>
                </a:lnTo>
                <a:close/>
                <a:moveTo>
                  <a:pt x="4382" y="0"/>
                </a:moveTo>
                <a:lnTo>
                  <a:pt x="4419" y="0"/>
                </a:lnTo>
                <a:lnTo>
                  <a:pt x="4419" y="10"/>
                </a:lnTo>
                <a:lnTo>
                  <a:pt x="4382" y="10"/>
                </a:lnTo>
                <a:lnTo>
                  <a:pt x="4382" y="0"/>
                </a:lnTo>
                <a:close/>
                <a:moveTo>
                  <a:pt x="4448" y="0"/>
                </a:moveTo>
                <a:lnTo>
                  <a:pt x="4486" y="0"/>
                </a:lnTo>
                <a:lnTo>
                  <a:pt x="4486" y="10"/>
                </a:lnTo>
                <a:lnTo>
                  <a:pt x="4448" y="10"/>
                </a:lnTo>
                <a:lnTo>
                  <a:pt x="4448" y="0"/>
                </a:lnTo>
                <a:close/>
                <a:moveTo>
                  <a:pt x="4515" y="0"/>
                </a:moveTo>
                <a:lnTo>
                  <a:pt x="4552" y="0"/>
                </a:lnTo>
                <a:lnTo>
                  <a:pt x="4552" y="10"/>
                </a:lnTo>
                <a:lnTo>
                  <a:pt x="4515" y="10"/>
                </a:lnTo>
                <a:lnTo>
                  <a:pt x="4515" y="0"/>
                </a:lnTo>
                <a:close/>
                <a:moveTo>
                  <a:pt x="4581" y="0"/>
                </a:moveTo>
                <a:lnTo>
                  <a:pt x="4618" y="0"/>
                </a:lnTo>
                <a:lnTo>
                  <a:pt x="4618" y="10"/>
                </a:lnTo>
                <a:lnTo>
                  <a:pt x="4581" y="10"/>
                </a:lnTo>
                <a:lnTo>
                  <a:pt x="4581" y="0"/>
                </a:lnTo>
                <a:close/>
                <a:moveTo>
                  <a:pt x="4647" y="0"/>
                </a:moveTo>
                <a:lnTo>
                  <a:pt x="4685" y="0"/>
                </a:lnTo>
                <a:lnTo>
                  <a:pt x="4685" y="10"/>
                </a:lnTo>
                <a:lnTo>
                  <a:pt x="4647" y="10"/>
                </a:lnTo>
                <a:lnTo>
                  <a:pt x="4647" y="0"/>
                </a:lnTo>
                <a:close/>
                <a:moveTo>
                  <a:pt x="4714" y="0"/>
                </a:moveTo>
                <a:lnTo>
                  <a:pt x="4751" y="0"/>
                </a:lnTo>
                <a:lnTo>
                  <a:pt x="4751" y="10"/>
                </a:lnTo>
                <a:lnTo>
                  <a:pt x="4714" y="10"/>
                </a:lnTo>
                <a:lnTo>
                  <a:pt x="4714" y="0"/>
                </a:lnTo>
                <a:close/>
                <a:moveTo>
                  <a:pt x="4780" y="0"/>
                </a:moveTo>
                <a:lnTo>
                  <a:pt x="4817" y="0"/>
                </a:lnTo>
                <a:lnTo>
                  <a:pt x="4817" y="10"/>
                </a:lnTo>
                <a:lnTo>
                  <a:pt x="4780" y="10"/>
                </a:lnTo>
                <a:lnTo>
                  <a:pt x="4780" y="0"/>
                </a:lnTo>
                <a:close/>
                <a:moveTo>
                  <a:pt x="4846" y="0"/>
                </a:moveTo>
                <a:lnTo>
                  <a:pt x="4885" y="0"/>
                </a:lnTo>
                <a:lnTo>
                  <a:pt x="4885" y="10"/>
                </a:lnTo>
                <a:lnTo>
                  <a:pt x="4846" y="10"/>
                </a:lnTo>
                <a:lnTo>
                  <a:pt x="4846" y="0"/>
                </a:lnTo>
                <a:close/>
                <a:moveTo>
                  <a:pt x="4913" y="0"/>
                </a:moveTo>
                <a:lnTo>
                  <a:pt x="4951" y="0"/>
                </a:lnTo>
                <a:lnTo>
                  <a:pt x="4951" y="10"/>
                </a:lnTo>
                <a:lnTo>
                  <a:pt x="4913" y="10"/>
                </a:lnTo>
                <a:lnTo>
                  <a:pt x="4913" y="0"/>
                </a:lnTo>
                <a:close/>
                <a:moveTo>
                  <a:pt x="4979" y="0"/>
                </a:moveTo>
                <a:lnTo>
                  <a:pt x="5017" y="0"/>
                </a:lnTo>
                <a:lnTo>
                  <a:pt x="5017" y="10"/>
                </a:lnTo>
                <a:lnTo>
                  <a:pt x="4979" y="10"/>
                </a:lnTo>
                <a:lnTo>
                  <a:pt x="4979" y="0"/>
                </a:lnTo>
                <a:close/>
                <a:moveTo>
                  <a:pt x="5045" y="0"/>
                </a:moveTo>
                <a:lnTo>
                  <a:pt x="5084" y="0"/>
                </a:lnTo>
                <a:lnTo>
                  <a:pt x="5084" y="10"/>
                </a:lnTo>
                <a:lnTo>
                  <a:pt x="5045" y="10"/>
                </a:lnTo>
                <a:lnTo>
                  <a:pt x="5045" y="0"/>
                </a:lnTo>
                <a:close/>
                <a:moveTo>
                  <a:pt x="5112" y="0"/>
                </a:moveTo>
                <a:lnTo>
                  <a:pt x="5150" y="0"/>
                </a:lnTo>
                <a:lnTo>
                  <a:pt x="5150" y="10"/>
                </a:lnTo>
                <a:lnTo>
                  <a:pt x="5112" y="10"/>
                </a:lnTo>
                <a:lnTo>
                  <a:pt x="5112" y="0"/>
                </a:lnTo>
                <a:close/>
                <a:moveTo>
                  <a:pt x="5178" y="0"/>
                </a:moveTo>
                <a:lnTo>
                  <a:pt x="5216" y="0"/>
                </a:lnTo>
                <a:lnTo>
                  <a:pt x="5216" y="10"/>
                </a:lnTo>
                <a:lnTo>
                  <a:pt x="5178" y="10"/>
                </a:lnTo>
                <a:lnTo>
                  <a:pt x="5178" y="0"/>
                </a:lnTo>
                <a:close/>
                <a:moveTo>
                  <a:pt x="5244" y="0"/>
                </a:moveTo>
                <a:lnTo>
                  <a:pt x="5283" y="0"/>
                </a:lnTo>
                <a:lnTo>
                  <a:pt x="5283" y="10"/>
                </a:lnTo>
                <a:lnTo>
                  <a:pt x="5244" y="10"/>
                </a:lnTo>
                <a:lnTo>
                  <a:pt x="5244" y="0"/>
                </a:lnTo>
                <a:close/>
                <a:moveTo>
                  <a:pt x="5311" y="0"/>
                </a:moveTo>
                <a:lnTo>
                  <a:pt x="5349" y="0"/>
                </a:lnTo>
                <a:lnTo>
                  <a:pt x="5349" y="10"/>
                </a:lnTo>
                <a:lnTo>
                  <a:pt x="5311" y="10"/>
                </a:lnTo>
                <a:lnTo>
                  <a:pt x="5311" y="0"/>
                </a:lnTo>
                <a:close/>
                <a:moveTo>
                  <a:pt x="5377" y="0"/>
                </a:moveTo>
                <a:lnTo>
                  <a:pt x="5415" y="0"/>
                </a:lnTo>
                <a:lnTo>
                  <a:pt x="5415" y="10"/>
                </a:lnTo>
                <a:lnTo>
                  <a:pt x="5377" y="10"/>
                </a:lnTo>
                <a:lnTo>
                  <a:pt x="5377" y="0"/>
                </a:lnTo>
                <a:close/>
                <a:moveTo>
                  <a:pt x="5443" y="0"/>
                </a:moveTo>
                <a:lnTo>
                  <a:pt x="5482" y="0"/>
                </a:lnTo>
                <a:lnTo>
                  <a:pt x="5482" y="10"/>
                </a:lnTo>
                <a:lnTo>
                  <a:pt x="5443" y="10"/>
                </a:lnTo>
                <a:lnTo>
                  <a:pt x="5443" y="0"/>
                </a:lnTo>
                <a:close/>
                <a:moveTo>
                  <a:pt x="5511" y="0"/>
                </a:moveTo>
                <a:lnTo>
                  <a:pt x="5548" y="0"/>
                </a:lnTo>
                <a:lnTo>
                  <a:pt x="5548" y="10"/>
                </a:lnTo>
                <a:lnTo>
                  <a:pt x="5511" y="10"/>
                </a:lnTo>
                <a:lnTo>
                  <a:pt x="5511" y="0"/>
                </a:lnTo>
                <a:close/>
                <a:moveTo>
                  <a:pt x="5577" y="0"/>
                </a:moveTo>
                <a:lnTo>
                  <a:pt x="5614" y="0"/>
                </a:lnTo>
                <a:lnTo>
                  <a:pt x="5614" y="10"/>
                </a:lnTo>
                <a:lnTo>
                  <a:pt x="5577" y="10"/>
                </a:lnTo>
                <a:lnTo>
                  <a:pt x="5577" y="0"/>
                </a:lnTo>
                <a:close/>
                <a:moveTo>
                  <a:pt x="5643" y="0"/>
                </a:moveTo>
                <a:lnTo>
                  <a:pt x="5681" y="0"/>
                </a:lnTo>
                <a:lnTo>
                  <a:pt x="5681" y="10"/>
                </a:lnTo>
                <a:lnTo>
                  <a:pt x="5643" y="10"/>
                </a:lnTo>
                <a:lnTo>
                  <a:pt x="5643" y="0"/>
                </a:lnTo>
                <a:close/>
                <a:moveTo>
                  <a:pt x="5710" y="0"/>
                </a:moveTo>
                <a:lnTo>
                  <a:pt x="5747" y="0"/>
                </a:lnTo>
                <a:lnTo>
                  <a:pt x="5747" y="10"/>
                </a:lnTo>
                <a:lnTo>
                  <a:pt x="5710" y="10"/>
                </a:lnTo>
                <a:lnTo>
                  <a:pt x="5710" y="0"/>
                </a:lnTo>
                <a:close/>
                <a:moveTo>
                  <a:pt x="5776" y="0"/>
                </a:moveTo>
                <a:lnTo>
                  <a:pt x="5813" y="0"/>
                </a:lnTo>
                <a:lnTo>
                  <a:pt x="5813" y="10"/>
                </a:lnTo>
                <a:lnTo>
                  <a:pt x="5776" y="10"/>
                </a:lnTo>
                <a:lnTo>
                  <a:pt x="5776" y="0"/>
                </a:lnTo>
                <a:close/>
                <a:moveTo>
                  <a:pt x="5842" y="0"/>
                </a:moveTo>
                <a:lnTo>
                  <a:pt x="5880" y="0"/>
                </a:lnTo>
                <a:lnTo>
                  <a:pt x="5880" y="10"/>
                </a:lnTo>
                <a:lnTo>
                  <a:pt x="5842" y="10"/>
                </a:lnTo>
                <a:lnTo>
                  <a:pt x="5842" y="0"/>
                </a:lnTo>
                <a:close/>
                <a:moveTo>
                  <a:pt x="5909" y="0"/>
                </a:moveTo>
                <a:lnTo>
                  <a:pt x="5942" y="0"/>
                </a:lnTo>
                <a:lnTo>
                  <a:pt x="5942" y="10"/>
                </a:lnTo>
                <a:lnTo>
                  <a:pt x="5909" y="10"/>
                </a:lnTo>
                <a:lnTo>
                  <a:pt x="5909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7" name="Freeform 23"/>
          <p:cNvSpPr>
            <a:spLocks/>
          </p:cNvSpPr>
          <p:nvPr/>
        </p:nvSpPr>
        <p:spPr bwMode="auto">
          <a:xfrm>
            <a:off x="509588" y="1268413"/>
            <a:ext cx="338137" cy="850900"/>
          </a:xfrm>
          <a:custGeom>
            <a:avLst/>
            <a:gdLst/>
            <a:ahLst/>
            <a:cxnLst>
              <a:cxn ang="0">
                <a:pos x="134" y="0"/>
              </a:cxn>
              <a:cxn ang="0">
                <a:pos x="268" y="183"/>
              </a:cxn>
              <a:cxn ang="0">
                <a:pos x="201" y="183"/>
              </a:cxn>
              <a:cxn ang="0">
                <a:pos x="201" y="732"/>
              </a:cxn>
              <a:cxn ang="0">
                <a:pos x="268" y="732"/>
              </a:cxn>
              <a:cxn ang="0">
                <a:pos x="134" y="915"/>
              </a:cxn>
              <a:cxn ang="0">
                <a:pos x="0" y="732"/>
              </a:cxn>
              <a:cxn ang="0">
                <a:pos x="68" y="732"/>
              </a:cxn>
              <a:cxn ang="0">
                <a:pos x="68" y="183"/>
              </a:cxn>
              <a:cxn ang="0">
                <a:pos x="0" y="183"/>
              </a:cxn>
              <a:cxn ang="0">
                <a:pos x="134" y="0"/>
              </a:cxn>
            </a:cxnLst>
            <a:rect l="0" t="0" r="r" b="b"/>
            <a:pathLst>
              <a:path w="268" h="915">
                <a:moveTo>
                  <a:pt x="134" y="0"/>
                </a:moveTo>
                <a:lnTo>
                  <a:pt x="268" y="183"/>
                </a:lnTo>
                <a:lnTo>
                  <a:pt x="201" y="183"/>
                </a:lnTo>
                <a:lnTo>
                  <a:pt x="201" y="732"/>
                </a:lnTo>
                <a:lnTo>
                  <a:pt x="268" y="732"/>
                </a:lnTo>
                <a:lnTo>
                  <a:pt x="134" y="915"/>
                </a:lnTo>
                <a:lnTo>
                  <a:pt x="0" y="732"/>
                </a:lnTo>
                <a:lnTo>
                  <a:pt x="68" y="732"/>
                </a:lnTo>
                <a:lnTo>
                  <a:pt x="68" y="183"/>
                </a:lnTo>
                <a:lnTo>
                  <a:pt x="0" y="183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2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9" name="Line 25"/>
          <p:cNvSpPr>
            <a:spLocks noChangeShapeType="1"/>
          </p:cNvSpPr>
          <p:nvPr/>
        </p:nvSpPr>
        <p:spPr bwMode="auto">
          <a:xfrm>
            <a:off x="34925" y="2119313"/>
            <a:ext cx="1049338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30" name="Freeform 26"/>
          <p:cNvSpPr>
            <a:spLocks noEditPoints="1"/>
          </p:cNvSpPr>
          <p:nvPr/>
        </p:nvSpPr>
        <p:spPr bwMode="auto">
          <a:xfrm>
            <a:off x="4141788" y="1303338"/>
            <a:ext cx="69850" cy="277812"/>
          </a:xfrm>
          <a:custGeom>
            <a:avLst/>
            <a:gdLst/>
            <a:ahLst/>
            <a:cxnLst>
              <a:cxn ang="0">
                <a:pos x="25" y="216"/>
              </a:cxn>
              <a:cxn ang="0">
                <a:pos x="25" y="47"/>
              </a:cxn>
              <a:cxn ang="0">
                <a:pos x="25" y="46"/>
              </a:cxn>
              <a:cxn ang="0">
                <a:pos x="26" y="45"/>
              </a:cxn>
              <a:cxn ang="0">
                <a:pos x="27" y="44"/>
              </a:cxn>
              <a:cxn ang="0">
                <a:pos x="28" y="44"/>
              </a:cxn>
              <a:cxn ang="0">
                <a:pos x="29" y="44"/>
              </a:cxn>
              <a:cxn ang="0">
                <a:pos x="30" y="45"/>
              </a:cxn>
              <a:cxn ang="0">
                <a:pos x="32" y="46"/>
              </a:cxn>
              <a:cxn ang="0">
                <a:pos x="32" y="47"/>
              </a:cxn>
              <a:cxn ang="0">
                <a:pos x="32" y="216"/>
              </a:cxn>
              <a:cxn ang="0">
                <a:pos x="32" y="217"/>
              </a:cxn>
              <a:cxn ang="0">
                <a:pos x="30" y="218"/>
              </a:cxn>
              <a:cxn ang="0">
                <a:pos x="29" y="219"/>
              </a:cxn>
              <a:cxn ang="0">
                <a:pos x="28" y="219"/>
              </a:cxn>
              <a:cxn ang="0">
                <a:pos x="27" y="219"/>
              </a:cxn>
              <a:cxn ang="0">
                <a:pos x="26" y="218"/>
              </a:cxn>
              <a:cxn ang="0">
                <a:pos x="25" y="217"/>
              </a:cxn>
              <a:cxn ang="0">
                <a:pos x="25" y="216"/>
              </a:cxn>
              <a:cxn ang="0">
                <a:pos x="25" y="216"/>
              </a:cxn>
              <a:cxn ang="0">
                <a:pos x="0" y="57"/>
              </a:cxn>
              <a:cxn ang="0">
                <a:pos x="28" y="0"/>
              </a:cxn>
              <a:cxn ang="0">
                <a:pos x="57" y="57"/>
              </a:cxn>
              <a:cxn ang="0">
                <a:pos x="0" y="57"/>
              </a:cxn>
            </a:cxnLst>
            <a:rect l="0" t="0" r="r" b="b"/>
            <a:pathLst>
              <a:path w="57" h="219">
                <a:moveTo>
                  <a:pt x="25" y="216"/>
                </a:moveTo>
                <a:lnTo>
                  <a:pt x="25" y="47"/>
                </a:lnTo>
                <a:lnTo>
                  <a:pt x="25" y="46"/>
                </a:lnTo>
                <a:lnTo>
                  <a:pt x="26" y="45"/>
                </a:lnTo>
                <a:lnTo>
                  <a:pt x="27" y="44"/>
                </a:lnTo>
                <a:lnTo>
                  <a:pt x="28" y="44"/>
                </a:lnTo>
                <a:lnTo>
                  <a:pt x="29" y="44"/>
                </a:lnTo>
                <a:lnTo>
                  <a:pt x="30" y="45"/>
                </a:lnTo>
                <a:lnTo>
                  <a:pt x="32" y="46"/>
                </a:lnTo>
                <a:lnTo>
                  <a:pt x="32" y="47"/>
                </a:lnTo>
                <a:lnTo>
                  <a:pt x="32" y="216"/>
                </a:lnTo>
                <a:lnTo>
                  <a:pt x="32" y="217"/>
                </a:lnTo>
                <a:lnTo>
                  <a:pt x="30" y="218"/>
                </a:lnTo>
                <a:lnTo>
                  <a:pt x="29" y="219"/>
                </a:lnTo>
                <a:lnTo>
                  <a:pt x="28" y="219"/>
                </a:lnTo>
                <a:lnTo>
                  <a:pt x="27" y="219"/>
                </a:lnTo>
                <a:lnTo>
                  <a:pt x="26" y="218"/>
                </a:lnTo>
                <a:lnTo>
                  <a:pt x="25" y="217"/>
                </a:lnTo>
                <a:lnTo>
                  <a:pt x="25" y="216"/>
                </a:lnTo>
                <a:lnTo>
                  <a:pt x="25" y="216"/>
                </a:lnTo>
                <a:close/>
                <a:moveTo>
                  <a:pt x="0" y="57"/>
                </a:moveTo>
                <a:lnTo>
                  <a:pt x="28" y="0"/>
                </a:lnTo>
                <a:lnTo>
                  <a:pt x="57" y="57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38" name="Rectangle 34"/>
          <p:cNvSpPr>
            <a:spLocks noChangeArrowheads="1"/>
          </p:cNvSpPr>
          <p:nvPr/>
        </p:nvSpPr>
        <p:spPr bwMode="auto">
          <a:xfrm>
            <a:off x="1052513" y="2205038"/>
            <a:ext cx="8128000" cy="187325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40" name="Rectangle 36"/>
          <p:cNvSpPr>
            <a:spLocks noChangeArrowheads="1"/>
          </p:cNvSpPr>
          <p:nvPr/>
        </p:nvSpPr>
        <p:spPr bwMode="auto">
          <a:xfrm>
            <a:off x="1052513" y="623888"/>
            <a:ext cx="68262" cy="15636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41" name="Rectangle 37"/>
          <p:cNvSpPr>
            <a:spLocks noChangeArrowheads="1"/>
          </p:cNvSpPr>
          <p:nvPr/>
        </p:nvSpPr>
        <p:spPr bwMode="auto">
          <a:xfrm>
            <a:off x="1052513" y="623888"/>
            <a:ext cx="68262" cy="1563687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51946" name="Object 42"/>
          <p:cNvGraphicFramePr>
            <a:graphicFrameLocks noChangeAspect="1"/>
          </p:cNvGraphicFramePr>
          <p:nvPr/>
        </p:nvGraphicFramePr>
        <p:xfrm>
          <a:off x="5292725" y="2636838"/>
          <a:ext cx="4667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04" name="Equation" r:id="rId4" imgW="139680" imgH="177480" progId="Equation.3">
                  <p:embed/>
                </p:oleObj>
              </mc:Choice>
              <mc:Fallback>
                <p:oleObj name="Equation" r:id="rId4" imgW="139680" imgH="177480" progId="Equation.3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636838"/>
                        <a:ext cx="466725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7" name="Object 43"/>
          <p:cNvGraphicFramePr>
            <a:graphicFrameLocks noChangeAspect="1"/>
          </p:cNvGraphicFramePr>
          <p:nvPr/>
        </p:nvGraphicFramePr>
        <p:xfrm>
          <a:off x="2555875" y="2636838"/>
          <a:ext cx="7635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05" name="Equation" r:id="rId6" imgW="228600" imgH="177480" progId="Equation.3">
                  <p:embed/>
                </p:oleObj>
              </mc:Choice>
              <mc:Fallback>
                <p:oleObj name="Equation" r:id="rId6" imgW="228600" imgH="177480" progId="Equation.3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636838"/>
                        <a:ext cx="763588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8" name="Object 44"/>
          <p:cNvGraphicFramePr>
            <a:graphicFrameLocks noChangeAspect="1"/>
          </p:cNvGraphicFramePr>
          <p:nvPr/>
        </p:nvGraphicFramePr>
        <p:xfrm>
          <a:off x="1279525" y="3636963"/>
          <a:ext cx="4238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06" name="Equation" r:id="rId8" imgW="126720" imgH="139680" progId="Equation.3">
                  <p:embed/>
                </p:oleObj>
              </mc:Choice>
              <mc:Fallback>
                <p:oleObj name="Equation" r:id="rId8" imgW="126720" imgH="139680" progId="Equation.3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3636963"/>
                        <a:ext cx="423863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9" name="Object 45"/>
          <p:cNvGraphicFramePr>
            <a:graphicFrameLocks noChangeAspect="1"/>
          </p:cNvGraphicFramePr>
          <p:nvPr/>
        </p:nvGraphicFramePr>
        <p:xfrm>
          <a:off x="2627313" y="908050"/>
          <a:ext cx="12414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07" name="Equation" r:id="rId10" imgW="583920" imgH="203040" progId="Equation.3">
                  <p:embed/>
                </p:oleObj>
              </mc:Choice>
              <mc:Fallback>
                <p:oleObj name="Equation" r:id="rId10" imgW="583920" imgH="203040" progId="Equation.3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908050"/>
                        <a:ext cx="12414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50" name="Object 46"/>
          <p:cNvGraphicFramePr>
            <a:graphicFrameLocks noChangeAspect="1"/>
          </p:cNvGraphicFramePr>
          <p:nvPr/>
        </p:nvGraphicFramePr>
        <p:xfrm>
          <a:off x="4140200" y="2133600"/>
          <a:ext cx="8096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08" name="Equation" r:id="rId12" imgW="380880" imgH="139680" progId="Equation.3">
                  <p:embed/>
                </p:oleObj>
              </mc:Choice>
              <mc:Fallback>
                <p:oleObj name="Equation" r:id="rId12" imgW="380880" imgH="139680" progId="Equation.3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133600"/>
                        <a:ext cx="809625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51" name="Object 47"/>
          <p:cNvGraphicFramePr>
            <a:graphicFrameLocks noChangeAspect="1"/>
          </p:cNvGraphicFramePr>
          <p:nvPr/>
        </p:nvGraphicFramePr>
        <p:xfrm>
          <a:off x="5630863" y="1157288"/>
          <a:ext cx="1862137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09" name="Equation" r:id="rId14" imgW="876240" imgH="241200" progId="Equation.3">
                  <p:embed/>
                </p:oleObj>
              </mc:Choice>
              <mc:Fallback>
                <p:oleObj name="Equation" r:id="rId14" imgW="876240" imgH="241200" progId="Equation.3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863" y="1157288"/>
                        <a:ext cx="1862137" cy="512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52" name="Line 48"/>
          <p:cNvSpPr>
            <a:spLocks noChangeShapeType="1"/>
          </p:cNvSpPr>
          <p:nvPr/>
        </p:nvSpPr>
        <p:spPr bwMode="auto">
          <a:xfrm>
            <a:off x="3348038" y="1196975"/>
            <a:ext cx="71913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1953" name="Freeform 49"/>
          <p:cNvSpPr>
            <a:spLocks/>
          </p:cNvSpPr>
          <p:nvPr/>
        </p:nvSpPr>
        <p:spPr bwMode="auto">
          <a:xfrm>
            <a:off x="1042988" y="1077913"/>
            <a:ext cx="8137525" cy="995362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998" y="619"/>
              </a:cxn>
              <a:cxn ang="0">
                <a:pos x="2314" y="30"/>
              </a:cxn>
              <a:cxn ang="0">
                <a:pos x="3584" y="438"/>
              </a:cxn>
              <a:cxn ang="0">
                <a:pos x="4627" y="211"/>
              </a:cxn>
              <a:cxn ang="0">
                <a:pos x="5126" y="302"/>
              </a:cxn>
            </a:cxnLst>
            <a:rect l="0" t="0" r="r" b="b"/>
            <a:pathLst>
              <a:path w="5126" h="627">
                <a:moveTo>
                  <a:pt x="0" y="75"/>
                </a:moveTo>
                <a:cubicBezTo>
                  <a:pt x="306" y="351"/>
                  <a:pt x="612" y="627"/>
                  <a:pt x="998" y="619"/>
                </a:cubicBezTo>
                <a:cubicBezTo>
                  <a:pt x="1384" y="611"/>
                  <a:pt x="1883" y="60"/>
                  <a:pt x="2314" y="30"/>
                </a:cubicBezTo>
                <a:cubicBezTo>
                  <a:pt x="2745" y="0"/>
                  <a:pt x="3199" y="408"/>
                  <a:pt x="3584" y="438"/>
                </a:cubicBezTo>
                <a:cubicBezTo>
                  <a:pt x="3969" y="468"/>
                  <a:pt x="4370" y="234"/>
                  <a:pt x="4627" y="211"/>
                </a:cubicBezTo>
                <a:cubicBezTo>
                  <a:pt x="4884" y="188"/>
                  <a:pt x="5050" y="279"/>
                  <a:pt x="5126" y="30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uisman2_43"/>
          <p:cNvPicPr>
            <a:picLocks noChangeAspect="1" noChangeArrowheads="1"/>
          </p:cNvPicPr>
          <p:nvPr/>
        </p:nvPicPr>
        <p:blipFill>
          <a:blip r:embed="rId4" cstate="print"/>
          <a:srcRect r="48940" b="55296"/>
          <a:stretch>
            <a:fillRect/>
          </a:stretch>
        </p:blipFill>
        <p:spPr bwMode="auto">
          <a:xfrm>
            <a:off x="395288" y="260350"/>
            <a:ext cx="82804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1019175" y="4959350"/>
          <a:ext cx="609917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3" name="Equation" r:id="rId5" imgW="2120760" imgH="457200" progId="Equation.3">
                  <p:embed/>
                </p:oleObj>
              </mc:Choice>
              <mc:Fallback>
                <p:oleObj name="Equation" r:id="rId5" imgW="21207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4959350"/>
                        <a:ext cx="6099175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-1208088" y="2152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5508625" y="2492375"/>
            <a:ext cx="557213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kH</a:t>
            </a:r>
            <a:endParaRPr lang="en-US" sz="2400" i="1" baseline="-25000"/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5867400" y="3284538"/>
            <a:ext cx="3873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S</a:t>
            </a:r>
            <a:endParaRPr lang="en-US" sz="2400" i="1" baseline="-25000"/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3779838" y="3429000"/>
            <a:ext cx="3365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x</a:t>
            </a:r>
            <a:endParaRPr lang="en-US" sz="2400" i="1" baseline="-25000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3059113" y="4076700"/>
            <a:ext cx="1225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0430" name="Object 14"/>
          <p:cNvGraphicFramePr>
            <a:graphicFrameLocks noChangeAspect="1"/>
          </p:cNvGraphicFramePr>
          <p:nvPr/>
        </p:nvGraphicFramePr>
        <p:xfrm>
          <a:off x="6732588" y="1484313"/>
          <a:ext cx="1081087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4" name="Equation" r:id="rId7" imgW="380880" imgH="228600" progId="Equation.3">
                  <p:embed/>
                </p:oleObj>
              </mc:Choice>
              <mc:Fallback>
                <p:oleObj name="Equation" r:id="rId7" imgW="380880" imgH="2286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484313"/>
                        <a:ext cx="1081087" cy="6492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1" name="Line 15"/>
          <p:cNvSpPr>
            <a:spLocks noChangeShapeType="1"/>
          </p:cNvSpPr>
          <p:nvPr/>
        </p:nvSpPr>
        <p:spPr bwMode="auto">
          <a:xfrm>
            <a:off x="5724525" y="1341438"/>
            <a:ext cx="0" cy="287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2" name="Freeform 16"/>
          <p:cNvSpPr>
            <a:spLocks/>
          </p:cNvSpPr>
          <p:nvPr/>
        </p:nvSpPr>
        <p:spPr bwMode="auto">
          <a:xfrm>
            <a:off x="5724525" y="1484313"/>
            <a:ext cx="1943100" cy="649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3" y="91"/>
              </a:cxn>
              <a:cxn ang="0">
                <a:pos x="499" y="409"/>
              </a:cxn>
              <a:cxn ang="0">
                <a:pos x="1224" y="409"/>
              </a:cxn>
            </a:cxnLst>
            <a:rect l="0" t="0" r="r" b="b"/>
            <a:pathLst>
              <a:path w="1224" h="409">
                <a:moveTo>
                  <a:pt x="0" y="0"/>
                </a:moveTo>
                <a:lnTo>
                  <a:pt x="363" y="91"/>
                </a:lnTo>
                <a:lnTo>
                  <a:pt x="499" y="409"/>
                </a:lnTo>
                <a:lnTo>
                  <a:pt x="1224" y="40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2411413" y="1341438"/>
            <a:ext cx="431800" cy="11509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 flipV="1">
            <a:off x="1116013" y="13414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2195513" y="1341438"/>
            <a:ext cx="0" cy="11509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0427" name="Object 11"/>
          <p:cNvGraphicFramePr>
            <a:graphicFrameLocks noChangeAspect="1"/>
          </p:cNvGraphicFramePr>
          <p:nvPr/>
        </p:nvGraphicFramePr>
        <p:xfrm>
          <a:off x="1835150" y="1628775"/>
          <a:ext cx="6127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5" name="Equation" r:id="rId9" imgW="215640" imgH="177480" progId="Equation.3">
                  <p:embed/>
                </p:oleObj>
              </mc:Choice>
              <mc:Fallback>
                <p:oleObj name="Equation" r:id="rId9" imgW="215640" imgH="177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628775"/>
                        <a:ext cx="612775" cy="504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6" name="Object 20"/>
          <p:cNvGraphicFramePr>
            <a:graphicFrameLocks noChangeAspect="1"/>
          </p:cNvGraphicFramePr>
          <p:nvPr/>
        </p:nvGraphicFramePr>
        <p:xfrm>
          <a:off x="898525" y="1701800"/>
          <a:ext cx="4699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6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1701800"/>
                        <a:ext cx="469900" cy="649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7" name="Line 21"/>
          <p:cNvSpPr>
            <a:spLocks noChangeShapeType="1"/>
          </p:cNvSpPr>
          <p:nvPr/>
        </p:nvSpPr>
        <p:spPr bwMode="auto">
          <a:xfrm flipH="1">
            <a:off x="539750" y="1341438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1944688" y="566738"/>
          <a:ext cx="5113337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1" name="Equation" r:id="rId4" imgW="1777680" imgH="457200" progId="Equation.3">
                  <p:embed/>
                </p:oleObj>
              </mc:Choice>
              <mc:Fallback>
                <p:oleObj name="Equation" r:id="rId4" imgW="1777680" imgH="457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566738"/>
                        <a:ext cx="5113337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0113" y="1773238"/>
            <a:ext cx="734377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160" name="AutoShape 8">
            <a:hlinkClick r:id="rId7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63550"/>
            <a:ext cx="9109075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7027" name="AutoShape 3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667625" y="6308725"/>
            <a:ext cx="1152525" cy="549275"/>
          </a:xfrm>
          <a:prstGeom prst="rightArrow">
            <a:avLst>
              <a:gd name="adj1" fmla="val 50000"/>
              <a:gd name="adj2" fmla="val 524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uisman2_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Superposition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76250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54" name="Freeform 10"/>
          <p:cNvSpPr>
            <a:spLocks noEditPoints="1"/>
          </p:cNvSpPr>
          <p:nvPr/>
        </p:nvSpPr>
        <p:spPr bwMode="auto">
          <a:xfrm>
            <a:off x="5318125" y="5661025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5743575" y="545306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5302250" y="5514975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7" name="Freeform 13"/>
          <p:cNvSpPr>
            <a:spLocks noEditPoints="1"/>
          </p:cNvSpPr>
          <p:nvPr/>
        </p:nvSpPr>
        <p:spPr bwMode="auto">
          <a:xfrm>
            <a:off x="5318125" y="5661025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5743575" y="545306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4572000" y="551497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144713" y="752475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2124075" y="2060575"/>
            <a:ext cx="708342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2144713" y="2071688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4614863" y="2290763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287767" name="Line 23"/>
          <p:cNvSpPr>
            <a:spLocks noChangeShapeType="1"/>
          </p:cNvSpPr>
          <p:nvPr/>
        </p:nvSpPr>
        <p:spPr bwMode="auto">
          <a:xfrm>
            <a:off x="2144713" y="1812925"/>
            <a:ext cx="6315075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-323850" y="981075"/>
            <a:ext cx="246856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85" name="Rectangle 41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86" name="Rectangle 42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308600" y="2255838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8320088" y="1844675"/>
            <a:ext cx="1220787" cy="11223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1" name="Line 57"/>
          <p:cNvSpPr>
            <a:spLocks noChangeShapeType="1"/>
          </p:cNvSpPr>
          <p:nvPr/>
        </p:nvSpPr>
        <p:spPr bwMode="auto">
          <a:xfrm>
            <a:off x="366713" y="1816100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3" name="Line 59"/>
          <p:cNvSpPr>
            <a:spLocks noChangeShapeType="1"/>
          </p:cNvSpPr>
          <p:nvPr/>
        </p:nvSpPr>
        <p:spPr bwMode="auto">
          <a:xfrm flipH="1" flipV="1">
            <a:off x="2144713" y="2973388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4" name="Line 60"/>
          <p:cNvSpPr>
            <a:spLocks noChangeShapeType="1"/>
          </p:cNvSpPr>
          <p:nvPr/>
        </p:nvSpPr>
        <p:spPr bwMode="auto">
          <a:xfrm flipV="1">
            <a:off x="5292725" y="2974975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7" name="Line 63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8" name="Line 64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9" name="Line 65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0" name="Line 66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2" name="Line 68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3" name="Line 69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4" name="Line 70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5" name="Line 71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6" name="Line 72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7" name="Line 73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8" name="Line 74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3" name="Line 99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4" name="Line 100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5" name="Line 101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6" name="Line 102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7" name="Line 103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8" name="Line 104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9" name="Line 105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0" name="Line 106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1" name="Line 107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2" name="Line 108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3" name="Line 109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4" name="Line 110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5" name="Line 111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78" name="Line 134"/>
          <p:cNvSpPr>
            <a:spLocks noChangeShapeType="1"/>
          </p:cNvSpPr>
          <p:nvPr/>
        </p:nvSpPr>
        <p:spPr bwMode="auto">
          <a:xfrm flipV="1">
            <a:off x="2144713" y="374650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9" name="Line 135"/>
          <p:cNvSpPr>
            <a:spLocks noChangeShapeType="1"/>
          </p:cNvSpPr>
          <p:nvPr/>
        </p:nvSpPr>
        <p:spPr bwMode="auto">
          <a:xfrm flipV="1">
            <a:off x="8320088" y="376238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0" name="Freeform 136"/>
          <p:cNvSpPr>
            <a:spLocks noEditPoints="1"/>
          </p:cNvSpPr>
          <p:nvPr/>
        </p:nvSpPr>
        <p:spPr bwMode="auto">
          <a:xfrm>
            <a:off x="2162175" y="442913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1" name="Rectangle 137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2" name="Rectangle 138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3" name="Rectangle 139"/>
          <p:cNvSpPr>
            <a:spLocks noChangeArrowheads="1"/>
          </p:cNvSpPr>
          <p:nvPr/>
        </p:nvSpPr>
        <p:spPr bwMode="auto">
          <a:xfrm>
            <a:off x="4954588" y="342900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84" name="Freeform 140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60" y="516"/>
                  <a:pt x="528" y="528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5" name="Freeform 141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462" y="510"/>
                  <a:pt x="1578" y="504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6" name="Freeform 142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564" y="282"/>
                  <a:pt x="1578" y="504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7" name="Freeform 143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1146" y="210"/>
                  <a:pt x="1692" y="270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8" name="Line 144"/>
          <p:cNvSpPr>
            <a:spLocks noChangeShapeType="1"/>
          </p:cNvSpPr>
          <p:nvPr/>
        </p:nvSpPr>
        <p:spPr bwMode="auto">
          <a:xfrm flipV="1">
            <a:off x="3175000" y="116363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9" name="Line 145"/>
          <p:cNvSpPr>
            <a:spLocks noChangeShapeType="1"/>
          </p:cNvSpPr>
          <p:nvPr/>
        </p:nvSpPr>
        <p:spPr bwMode="auto">
          <a:xfrm flipV="1">
            <a:off x="22225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0" name="Line 146"/>
          <p:cNvSpPr>
            <a:spLocks noChangeShapeType="1"/>
          </p:cNvSpPr>
          <p:nvPr/>
        </p:nvSpPr>
        <p:spPr bwMode="auto">
          <a:xfrm flipV="1">
            <a:off x="892651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1" name="Line 147"/>
          <p:cNvSpPr>
            <a:spLocks noChangeShapeType="1"/>
          </p:cNvSpPr>
          <p:nvPr/>
        </p:nvSpPr>
        <p:spPr bwMode="auto">
          <a:xfrm flipV="1">
            <a:off x="457200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2" name="Line 148"/>
          <p:cNvSpPr>
            <a:spLocks noChangeShapeType="1"/>
          </p:cNvSpPr>
          <p:nvPr/>
        </p:nvSpPr>
        <p:spPr bwMode="auto">
          <a:xfrm flipV="1">
            <a:off x="601186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3" name="Line 149"/>
          <p:cNvSpPr>
            <a:spLocks noChangeShapeType="1"/>
          </p:cNvSpPr>
          <p:nvPr/>
        </p:nvSpPr>
        <p:spPr bwMode="auto">
          <a:xfrm flipV="1">
            <a:off x="3132138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4" name="Line 150"/>
          <p:cNvSpPr>
            <a:spLocks noChangeShapeType="1"/>
          </p:cNvSpPr>
          <p:nvPr/>
        </p:nvSpPr>
        <p:spPr bwMode="auto">
          <a:xfrm flipV="1">
            <a:off x="747077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5" name="Line 151"/>
          <p:cNvSpPr>
            <a:spLocks noChangeShapeType="1"/>
          </p:cNvSpPr>
          <p:nvPr/>
        </p:nvSpPr>
        <p:spPr bwMode="auto">
          <a:xfrm flipV="1">
            <a:off x="167322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6" name="Line 152"/>
          <p:cNvSpPr>
            <a:spLocks noChangeShapeType="1"/>
          </p:cNvSpPr>
          <p:nvPr/>
        </p:nvSpPr>
        <p:spPr bwMode="auto">
          <a:xfrm>
            <a:off x="5311775" y="55895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8" name="Line 154"/>
          <p:cNvSpPr>
            <a:spLocks noChangeShapeType="1"/>
          </p:cNvSpPr>
          <p:nvPr/>
        </p:nvSpPr>
        <p:spPr bwMode="auto">
          <a:xfrm>
            <a:off x="4572000" y="594995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7" name="Rectangle 153"/>
          <p:cNvSpPr>
            <a:spLocks noChangeArrowheads="1"/>
          </p:cNvSpPr>
          <p:nvPr/>
        </p:nvSpPr>
        <p:spPr bwMode="auto">
          <a:xfrm>
            <a:off x="4859338" y="577691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99" name="Line 155"/>
          <p:cNvSpPr>
            <a:spLocks noChangeShapeType="1"/>
          </p:cNvSpPr>
          <p:nvPr/>
        </p:nvSpPr>
        <p:spPr bwMode="auto">
          <a:xfrm flipV="1">
            <a:off x="1619250" y="98107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1455738" y="1196975"/>
            <a:ext cx="360362" cy="431800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200" i="1">
                <a:latin typeface="Times New Roman" pitchFamily="18" charset="0"/>
              </a:rPr>
              <a:t>a</a:t>
            </a:r>
            <a:endParaRPr lang="en-US"/>
          </a:p>
        </p:txBody>
      </p:sp>
      <p:graphicFrame>
        <p:nvGraphicFramePr>
          <p:cNvPr id="287900" name="Object 156"/>
          <p:cNvGraphicFramePr>
            <a:graphicFrameLocks noChangeAspect="1"/>
          </p:cNvGraphicFramePr>
          <p:nvPr/>
        </p:nvGraphicFramePr>
        <p:xfrm>
          <a:off x="4083050" y="1093788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22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093788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901" name="Object 157"/>
          <p:cNvGraphicFramePr>
            <a:graphicFrameLocks noChangeAspect="1"/>
          </p:cNvGraphicFramePr>
          <p:nvPr/>
        </p:nvGraphicFramePr>
        <p:xfrm>
          <a:off x="3495675" y="1238250"/>
          <a:ext cx="2667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23" name="Equation" r:id="rId6" imgW="139680" imgH="228600" progId="Equation.3">
                  <p:embed/>
                </p:oleObj>
              </mc:Choice>
              <mc:Fallback>
                <p:oleObj name="Equation" r:id="rId6" imgW="139680" imgH="228600" progId="Equation.3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1238250"/>
                        <a:ext cx="266700" cy="434975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75" name="Freeform 31"/>
          <p:cNvSpPr>
            <a:spLocks noEditPoints="1"/>
          </p:cNvSpPr>
          <p:nvPr/>
        </p:nvSpPr>
        <p:spPr bwMode="auto">
          <a:xfrm>
            <a:off x="8305800" y="2828925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8574088" y="2420938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877" name="Line 133"/>
          <p:cNvSpPr>
            <a:spLocks noChangeShapeType="1"/>
          </p:cNvSpPr>
          <p:nvPr/>
        </p:nvSpPr>
        <p:spPr bwMode="auto">
          <a:xfrm flipV="1">
            <a:off x="8310563" y="2609850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356225" y="5481638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302250" y="5514975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4994275" y="5661025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572000" y="551497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752475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060575"/>
            <a:ext cx="708342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6" name="Rectangle 10"/>
          <p:cNvSpPr>
            <a:spLocks noChangeArrowheads="1"/>
          </p:cNvSpPr>
          <p:nvPr/>
        </p:nvSpPr>
        <p:spPr bwMode="auto">
          <a:xfrm>
            <a:off x="2144713" y="2071688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8" name="Rectangle 12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290763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-323850" y="981075"/>
            <a:ext cx="246856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255838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341438"/>
            <a:ext cx="1220787" cy="1625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1816100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3" y="2973388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292725" y="2974975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0" name="Rectangle 24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9" name="Line 33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3" name="Rectangle 47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2" name="Line 56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374650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376238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442913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342900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996950"/>
            <a:ext cx="61849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6" y="224"/>
              </a:cxn>
            </a:cxnLst>
            <a:rect l="0" t="0" r="r" b="b"/>
            <a:pathLst>
              <a:path w="3896" h="672">
                <a:moveTo>
                  <a:pt x="0" y="0"/>
                </a:moveTo>
                <a:cubicBezTo>
                  <a:pt x="60" y="516"/>
                  <a:pt x="3892" y="672"/>
                  <a:pt x="3896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003300"/>
            <a:ext cx="6178550" cy="812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2" y="232"/>
              </a:cxn>
            </a:cxnLst>
            <a:rect l="0" t="0" r="r" b="b"/>
            <a:pathLst>
              <a:path w="3892" h="512">
                <a:moveTo>
                  <a:pt x="0" y="0"/>
                </a:moveTo>
                <a:cubicBezTo>
                  <a:pt x="332" y="340"/>
                  <a:pt x="3480" y="512"/>
                  <a:pt x="3892" y="2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981075"/>
            <a:ext cx="6200775" cy="612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6" y="238"/>
              </a:cxn>
            </a:cxnLst>
            <a:rect l="0" t="0" r="r" b="b"/>
            <a:pathLst>
              <a:path w="3906" h="386">
                <a:moveTo>
                  <a:pt x="0" y="0"/>
                </a:moveTo>
                <a:cubicBezTo>
                  <a:pt x="786" y="262"/>
                  <a:pt x="3590" y="386"/>
                  <a:pt x="3906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5" name="Line 79"/>
          <p:cNvSpPr>
            <a:spLocks noChangeShapeType="1"/>
          </p:cNvSpPr>
          <p:nvPr/>
        </p:nvSpPr>
        <p:spPr bwMode="auto">
          <a:xfrm flipH="1" flipV="1">
            <a:off x="3100388" y="118268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22225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7" name="Line 81"/>
          <p:cNvSpPr>
            <a:spLocks noChangeShapeType="1"/>
          </p:cNvSpPr>
          <p:nvPr/>
        </p:nvSpPr>
        <p:spPr bwMode="auto">
          <a:xfrm flipV="1">
            <a:off x="892651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V="1">
            <a:off x="6751638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01186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132138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47077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167322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311775" y="55895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572000" y="594995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4859338" y="577691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990600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36988" name="Object 92"/>
          <p:cNvGraphicFramePr>
            <a:graphicFrameLocks noChangeAspect="1"/>
          </p:cNvGraphicFramePr>
          <p:nvPr/>
        </p:nvGraphicFramePr>
        <p:xfrm>
          <a:off x="4083050" y="1093788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01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093788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2828925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420938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2609850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1812925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3414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341438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a</a:t>
            </a:r>
            <a:endParaRPr lang="en-US" sz="160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484313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b</a:t>
            </a:r>
            <a:endParaRPr lang="en-US" sz="160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263683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57200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V="1">
            <a:off x="820102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>
            <a:off x="2392363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29272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94297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385127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219700" y="4292600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b</a:t>
            </a:r>
            <a:endParaRPr lang="en-US" sz="160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464050" y="4076700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a</a:t>
            </a:r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51950" cy="50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8963"/>
            <a:ext cx="9109075" cy="536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73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596188" y="6237288"/>
            <a:ext cx="1223962" cy="431800"/>
          </a:xfrm>
          <a:prstGeom prst="rightArrow">
            <a:avLst>
              <a:gd name="adj1" fmla="val 50000"/>
              <a:gd name="adj2" fmla="val 708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3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4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r>
              <a:rPr lang="en-US" sz="4000"/>
              <a:t/>
            </a:r>
            <a:br>
              <a:rPr lang="en-US" sz="4000"/>
            </a:br>
            <a:r>
              <a:rPr lang="en-US" sz="4000"/>
              <a:t/>
            </a: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5913"/>
            <a:ext cx="91090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0821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308850" y="6237288"/>
            <a:ext cx="1366838" cy="431800"/>
          </a:xfrm>
          <a:prstGeom prst="rightArrow">
            <a:avLst>
              <a:gd name="adj1" fmla="val 50000"/>
              <a:gd name="adj2" fmla="val 791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Line 2"/>
          <p:cNvSpPr>
            <a:spLocks noChangeShapeType="1"/>
          </p:cNvSpPr>
          <p:nvPr/>
        </p:nvSpPr>
        <p:spPr bwMode="auto">
          <a:xfrm>
            <a:off x="2011363" y="27082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2411413" y="10525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0" name="Line 4"/>
          <p:cNvSpPr>
            <a:spLocks noChangeShapeType="1"/>
          </p:cNvSpPr>
          <p:nvPr/>
        </p:nvSpPr>
        <p:spPr bwMode="auto">
          <a:xfrm>
            <a:off x="2516188" y="335756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2928938" y="287337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2195513" y="595313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Input pulse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3348038" y="1341438"/>
            <a:ext cx="5008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due to pulse = impulse response</a:t>
            </a:r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 flipV="1">
            <a:off x="2011363" y="1484313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323850" y="141287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1146" name="Freeform 10"/>
          <p:cNvSpPr>
            <a:spLocks/>
          </p:cNvSpPr>
          <p:nvPr/>
        </p:nvSpPr>
        <p:spPr bwMode="auto">
          <a:xfrm>
            <a:off x="3203575" y="1954213"/>
            <a:ext cx="4176713" cy="755650"/>
          </a:xfrm>
          <a:custGeom>
            <a:avLst/>
            <a:gdLst/>
            <a:ahLst/>
            <a:cxnLst>
              <a:cxn ang="0">
                <a:pos x="0" y="476"/>
              </a:cxn>
              <a:cxn ang="0">
                <a:pos x="363" y="23"/>
              </a:cxn>
              <a:cxn ang="0">
                <a:pos x="1225" y="340"/>
              </a:cxn>
              <a:cxn ang="0">
                <a:pos x="2631" y="476"/>
              </a:cxn>
            </a:cxnLst>
            <a:rect l="0" t="0" r="r" b="b"/>
            <a:pathLst>
              <a:path w="2631" h="476">
                <a:moveTo>
                  <a:pt x="0" y="476"/>
                </a:moveTo>
                <a:cubicBezTo>
                  <a:pt x="79" y="261"/>
                  <a:pt x="159" y="46"/>
                  <a:pt x="363" y="23"/>
                </a:cubicBezTo>
                <a:cubicBezTo>
                  <a:pt x="567" y="0"/>
                  <a:pt x="847" y="265"/>
                  <a:pt x="1225" y="340"/>
                </a:cubicBezTo>
                <a:cubicBezTo>
                  <a:pt x="1603" y="415"/>
                  <a:pt x="2117" y="445"/>
                  <a:pt x="2631" y="476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Line 2"/>
          <p:cNvSpPr>
            <a:spLocks noChangeShapeType="1"/>
          </p:cNvSpPr>
          <p:nvPr/>
        </p:nvSpPr>
        <p:spPr bwMode="auto">
          <a:xfrm>
            <a:off x="2011363" y="27082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2430463" y="10525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>
            <a:off x="2516188" y="335756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2928938" y="287337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900113" y="476250"/>
            <a:ext cx="546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Continuous input treated as series of pulses</a:t>
            </a: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3276600" y="1341438"/>
            <a:ext cx="4006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due to individual pulses</a:t>
            </a:r>
          </a:p>
        </p:txBody>
      </p:sp>
      <p:sp>
        <p:nvSpPr>
          <p:cNvPr id="92168" name="Line 8"/>
          <p:cNvSpPr>
            <a:spLocks noChangeShapeType="1"/>
          </p:cNvSpPr>
          <p:nvPr/>
        </p:nvSpPr>
        <p:spPr bwMode="auto">
          <a:xfrm flipV="1">
            <a:off x="2011363" y="1484313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323850" y="141287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2609850" y="1631950"/>
            <a:ext cx="161925" cy="1076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2771775" y="1341438"/>
            <a:ext cx="144463" cy="1363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2916238" y="1557338"/>
            <a:ext cx="142875" cy="11509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3" name="Line 13"/>
          <p:cNvSpPr>
            <a:spLocks noChangeShapeType="1"/>
          </p:cNvSpPr>
          <p:nvPr/>
        </p:nvSpPr>
        <p:spPr bwMode="auto">
          <a:xfrm>
            <a:off x="2012950" y="5875338"/>
            <a:ext cx="604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4" name="Rectangle 14"/>
          <p:cNvSpPr>
            <a:spLocks noChangeArrowheads="1"/>
          </p:cNvSpPr>
          <p:nvPr/>
        </p:nvSpPr>
        <p:spPr bwMode="auto">
          <a:xfrm>
            <a:off x="2432050" y="4219575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5" name="Line 15"/>
          <p:cNvSpPr>
            <a:spLocks noChangeShapeType="1"/>
          </p:cNvSpPr>
          <p:nvPr/>
        </p:nvSpPr>
        <p:spPr bwMode="auto">
          <a:xfrm>
            <a:off x="2517775" y="6524625"/>
            <a:ext cx="1944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6" name="Text Box 16"/>
          <p:cNvSpPr txBox="1">
            <a:spLocks noChangeArrowheads="1"/>
          </p:cNvSpPr>
          <p:nvPr/>
        </p:nvSpPr>
        <p:spPr bwMode="auto">
          <a:xfrm>
            <a:off x="2930525" y="6040438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2177" name="Text Box 17"/>
          <p:cNvSpPr txBox="1">
            <a:spLocks noChangeArrowheads="1"/>
          </p:cNvSpPr>
          <p:nvPr/>
        </p:nvSpPr>
        <p:spPr bwMode="auto">
          <a:xfrm>
            <a:off x="5364163" y="3860800"/>
            <a:ext cx="360203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of individual pulse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outputs superposed yielding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total output</a:t>
            </a:r>
          </a:p>
        </p:txBody>
      </p:sp>
      <p:sp>
        <p:nvSpPr>
          <p:cNvPr id="92178" name="Line 18"/>
          <p:cNvSpPr>
            <a:spLocks noChangeShapeType="1"/>
          </p:cNvSpPr>
          <p:nvPr/>
        </p:nvSpPr>
        <p:spPr bwMode="auto">
          <a:xfrm flipV="1">
            <a:off x="2012950" y="4651375"/>
            <a:ext cx="0" cy="1223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9" name="Rectangle 19"/>
          <p:cNvSpPr>
            <a:spLocks noChangeArrowheads="1"/>
          </p:cNvSpPr>
          <p:nvPr/>
        </p:nvSpPr>
        <p:spPr bwMode="auto">
          <a:xfrm>
            <a:off x="2611438" y="4799013"/>
            <a:ext cx="161925" cy="1076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0" name="Rectangle 20"/>
          <p:cNvSpPr>
            <a:spLocks noChangeArrowheads="1"/>
          </p:cNvSpPr>
          <p:nvPr/>
        </p:nvSpPr>
        <p:spPr bwMode="auto">
          <a:xfrm>
            <a:off x="2773363" y="4508500"/>
            <a:ext cx="144462" cy="1363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2917825" y="4724400"/>
            <a:ext cx="142875" cy="1150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2" name="Text Box 22"/>
          <p:cNvSpPr txBox="1">
            <a:spLocks noChangeArrowheads="1"/>
          </p:cNvSpPr>
          <p:nvPr/>
        </p:nvSpPr>
        <p:spPr bwMode="auto">
          <a:xfrm>
            <a:off x="250825" y="414972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2183" name="Freeform 23"/>
          <p:cNvSpPr>
            <a:spLocks/>
          </p:cNvSpPr>
          <p:nvPr/>
        </p:nvSpPr>
        <p:spPr bwMode="auto">
          <a:xfrm>
            <a:off x="3741738" y="3392488"/>
            <a:ext cx="3709987" cy="2484437"/>
          </a:xfrm>
          <a:custGeom>
            <a:avLst/>
            <a:gdLst/>
            <a:ahLst/>
            <a:cxnLst>
              <a:cxn ang="0">
                <a:pos x="2337" y="1565"/>
              </a:cxn>
              <a:cxn ang="0">
                <a:pos x="1140" y="1207"/>
              </a:cxn>
              <a:cxn ang="0">
                <a:pos x="288" y="120"/>
              </a:cxn>
              <a:cxn ang="0">
                <a:pos x="0" y="484"/>
              </a:cxn>
            </a:cxnLst>
            <a:rect l="0" t="0" r="r" b="b"/>
            <a:pathLst>
              <a:path w="2337" h="1565">
                <a:moveTo>
                  <a:pt x="2337" y="1565"/>
                </a:moveTo>
                <a:cubicBezTo>
                  <a:pt x="2106" y="1544"/>
                  <a:pt x="1507" y="1435"/>
                  <a:pt x="1140" y="1207"/>
                </a:cubicBezTo>
                <a:cubicBezTo>
                  <a:pt x="799" y="966"/>
                  <a:pt x="478" y="240"/>
                  <a:pt x="288" y="120"/>
                </a:cubicBezTo>
                <a:cubicBezTo>
                  <a:pt x="98" y="0"/>
                  <a:pt x="60" y="408"/>
                  <a:pt x="0" y="4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4" name="Freeform 24"/>
          <p:cNvSpPr>
            <a:spLocks/>
          </p:cNvSpPr>
          <p:nvPr/>
        </p:nvSpPr>
        <p:spPr bwMode="auto">
          <a:xfrm>
            <a:off x="3348038" y="1812925"/>
            <a:ext cx="4248150" cy="884238"/>
          </a:xfrm>
          <a:custGeom>
            <a:avLst/>
            <a:gdLst/>
            <a:ahLst/>
            <a:cxnLst>
              <a:cxn ang="0">
                <a:pos x="2676" y="557"/>
              </a:cxn>
              <a:cxn ang="0">
                <a:pos x="1294" y="386"/>
              </a:cxn>
              <a:cxn ang="0">
                <a:pos x="348" y="28"/>
              </a:cxn>
              <a:cxn ang="0">
                <a:pos x="0" y="557"/>
              </a:cxn>
            </a:cxnLst>
            <a:rect l="0" t="0" r="r" b="b"/>
            <a:pathLst>
              <a:path w="2676" h="557">
                <a:moveTo>
                  <a:pt x="2676" y="557"/>
                </a:moveTo>
                <a:cubicBezTo>
                  <a:pt x="2445" y="536"/>
                  <a:pt x="1682" y="474"/>
                  <a:pt x="1294" y="386"/>
                </a:cubicBezTo>
                <a:cubicBezTo>
                  <a:pt x="906" y="298"/>
                  <a:pt x="564" y="0"/>
                  <a:pt x="348" y="28"/>
                </a:cubicBezTo>
                <a:cubicBezTo>
                  <a:pt x="132" y="56"/>
                  <a:pt x="73" y="447"/>
                  <a:pt x="0" y="55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5" name="Freeform 25"/>
          <p:cNvSpPr>
            <a:spLocks/>
          </p:cNvSpPr>
          <p:nvPr/>
        </p:nvSpPr>
        <p:spPr bwMode="auto">
          <a:xfrm>
            <a:off x="3203575" y="4724400"/>
            <a:ext cx="4248150" cy="1152525"/>
          </a:xfrm>
          <a:custGeom>
            <a:avLst/>
            <a:gdLst/>
            <a:ahLst/>
            <a:cxnLst>
              <a:cxn ang="0">
                <a:pos x="2676" y="726"/>
              </a:cxn>
              <a:cxn ang="0">
                <a:pos x="1350" y="527"/>
              </a:cxn>
              <a:cxn ang="0">
                <a:pos x="374" y="33"/>
              </a:cxn>
              <a:cxn ang="0">
                <a:pos x="0" y="726"/>
              </a:cxn>
            </a:cxnLst>
            <a:rect l="0" t="0" r="r" b="b"/>
            <a:pathLst>
              <a:path w="2676" h="726">
                <a:moveTo>
                  <a:pt x="2676" y="726"/>
                </a:moveTo>
                <a:cubicBezTo>
                  <a:pt x="2445" y="705"/>
                  <a:pt x="1734" y="643"/>
                  <a:pt x="1350" y="527"/>
                </a:cubicBezTo>
                <a:cubicBezTo>
                  <a:pt x="966" y="411"/>
                  <a:pt x="599" y="0"/>
                  <a:pt x="374" y="33"/>
                </a:cubicBezTo>
                <a:cubicBezTo>
                  <a:pt x="149" y="66"/>
                  <a:pt x="78" y="582"/>
                  <a:pt x="0" y="72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6" name="Freeform 26"/>
          <p:cNvSpPr>
            <a:spLocks/>
          </p:cNvSpPr>
          <p:nvPr/>
        </p:nvSpPr>
        <p:spPr bwMode="auto">
          <a:xfrm>
            <a:off x="3470275" y="4340225"/>
            <a:ext cx="3981450" cy="1536700"/>
          </a:xfrm>
          <a:custGeom>
            <a:avLst/>
            <a:gdLst/>
            <a:ahLst/>
            <a:cxnLst>
              <a:cxn ang="0">
                <a:pos x="2508" y="968"/>
              </a:cxn>
              <a:cxn ang="0">
                <a:pos x="1258" y="704"/>
              </a:cxn>
              <a:cxn ang="0">
                <a:pos x="283" y="34"/>
              </a:cxn>
              <a:cxn ang="0">
                <a:pos x="0" y="499"/>
              </a:cxn>
            </a:cxnLst>
            <a:rect l="0" t="0" r="r" b="b"/>
            <a:pathLst>
              <a:path w="2508" h="968">
                <a:moveTo>
                  <a:pt x="2508" y="968"/>
                </a:moveTo>
                <a:cubicBezTo>
                  <a:pt x="2277" y="947"/>
                  <a:pt x="1632" y="881"/>
                  <a:pt x="1258" y="704"/>
                </a:cubicBezTo>
                <a:cubicBezTo>
                  <a:pt x="887" y="548"/>
                  <a:pt x="493" y="68"/>
                  <a:pt x="283" y="34"/>
                </a:cubicBezTo>
                <a:cubicBezTo>
                  <a:pt x="73" y="0"/>
                  <a:pt x="94" y="305"/>
                  <a:pt x="0" y="4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7" name="Freeform 27"/>
          <p:cNvSpPr>
            <a:spLocks/>
          </p:cNvSpPr>
          <p:nvPr/>
        </p:nvSpPr>
        <p:spPr bwMode="auto">
          <a:xfrm>
            <a:off x="3492500" y="1982788"/>
            <a:ext cx="4248150" cy="714375"/>
          </a:xfrm>
          <a:custGeom>
            <a:avLst/>
            <a:gdLst/>
            <a:ahLst/>
            <a:cxnLst>
              <a:cxn ang="0">
                <a:pos x="2676" y="450"/>
              </a:cxn>
              <a:cxn ang="0">
                <a:pos x="1292" y="326"/>
              </a:cxn>
              <a:cxn ang="0">
                <a:pos x="327" y="21"/>
              </a:cxn>
              <a:cxn ang="0">
                <a:pos x="0" y="450"/>
              </a:cxn>
            </a:cxnLst>
            <a:rect l="0" t="0" r="r" b="b"/>
            <a:pathLst>
              <a:path w="2676" h="450">
                <a:moveTo>
                  <a:pt x="2676" y="450"/>
                </a:moveTo>
                <a:cubicBezTo>
                  <a:pt x="2445" y="429"/>
                  <a:pt x="1655" y="394"/>
                  <a:pt x="1292" y="326"/>
                </a:cubicBezTo>
                <a:cubicBezTo>
                  <a:pt x="901" y="255"/>
                  <a:pt x="542" y="0"/>
                  <a:pt x="327" y="21"/>
                </a:cubicBezTo>
                <a:cubicBezTo>
                  <a:pt x="112" y="42"/>
                  <a:pt x="68" y="361"/>
                  <a:pt x="0" y="45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8" name="Freeform 28"/>
          <p:cNvSpPr>
            <a:spLocks/>
          </p:cNvSpPr>
          <p:nvPr/>
        </p:nvSpPr>
        <p:spPr bwMode="auto">
          <a:xfrm>
            <a:off x="3636963" y="1654175"/>
            <a:ext cx="4248150" cy="1042988"/>
          </a:xfrm>
          <a:custGeom>
            <a:avLst/>
            <a:gdLst/>
            <a:ahLst/>
            <a:cxnLst>
              <a:cxn ang="0">
                <a:pos x="2676" y="657"/>
              </a:cxn>
              <a:cxn ang="0">
                <a:pos x="1312" y="486"/>
              </a:cxn>
              <a:cxn ang="0">
                <a:pos x="336" y="28"/>
              </a:cxn>
              <a:cxn ang="0">
                <a:pos x="0" y="657"/>
              </a:cxn>
            </a:cxnLst>
            <a:rect l="0" t="0" r="r" b="b"/>
            <a:pathLst>
              <a:path w="2676" h="657">
                <a:moveTo>
                  <a:pt x="2676" y="657"/>
                </a:moveTo>
                <a:cubicBezTo>
                  <a:pt x="2445" y="636"/>
                  <a:pt x="1702" y="591"/>
                  <a:pt x="1312" y="486"/>
                </a:cubicBezTo>
                <a:cubicBezTo>
                  <a:pt x="922" y="381"/>
                  <a:pt x="555" y="0"/>
                  <a:pt x="336" y="28"/>
                </a:cubicBezTo>
                <a:cubicBezTo>
                  <a:pt x="117" y="56"/>
                  <a:pt x="70" y="526"/>
                  <a:pt x="0" y="65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9" name="Freeform 29"/>
          <p:cNvSpPr>
            <a:spLocks/>
          </p:cNvSpPr>
          <p:nvPr/>
        </p:nvSpPr>
        <p:spPr bwMode="auto">
          <a:xfrm flipH="1">
            <a:off x="3203575" y="19351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90" name="Freeform 30"/>
          <p:cNvSpPr>
            <a:spLocks/>
          </p:cNvSpPr>
          <p:nvPr/>
        </p:nvSpPr>
        <p:spPr bwMode="auto">
          <a:xfrm>
            <a:off x="3592513" y="3825875"/>
            <a:ext cx="3859212" cy="2051050"/>
          </a:xfrm>
          <a:custGeom>
            <a:avLst/>
            <a:gdLst/>
            <a:ahLst/>
            <a:cxnLst>
              <a:cxn ang="0">
                <a:pos x="2431" y="1292"/>
              </a:cxn>
              <a:cxn ang="0">
                <a:pos x="1228" y="993"/>
              </a:cxn>
              <a:cxn ang="0">
                <a:pos x="270" y="70"/>
              </a:cxn>
              <a:cxn ang="0">
                <a:pos x="0" y="570"/>
              </a:cxn>
            </a:cxnLst>
            <a:rect l="0" t="0" r="r" b="b"/>
            <a:pathLst>
              <a:path w="2431" h="1292">
                <a:moveTo>
                  <a:pt x="2431" y="1292"/>
                </a:moveTo>
                <a:cubicBezTo>
                  <a:pt x="2200" y="1271"/>
                  <a:pt x="1588" y="1197"/>
                  <a:pt x="1228" y="993"/>
                </a:cubicBezTo>
                <a:cubicBezTo>
                  <a:pt x="868" y="789"/>
                  <a:pt x="475" y="140"/>
                  <a:pt x="270" y="70"/>
                </a:cubicBezTo>
                <a:cubicBezTo>
                  <a:pt x="65" y="0"/>
                  <a:pt x="107" y="315"/>
                  <a:pt x="0" y="57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subsurface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Irreversible storage</a:t>
            </a:r>
          </a:p>
          <a:p>
            <a:r>
              <a:rPr lang="en-US"/>
              <a:t>Reversible storage</a:t>
            </a:r>
          </a:p>
          <a:p>
            <a:pPr lvl="1"/>
            <a:r>
              <a:rPr lang="en-US"/>
              <a:t>Water table storage</a:t>
            </a:r>
          </a:p>
          <a:p>
            <a:pPr lvl="1"/>
            <a:r>
              <a:rPr lang="en-US"/>
              <a:t>Elastic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Line 2"/>
          <p:cNvSpPr>
            <a:spLocks noChangeShapeType="1"/>
          </p:cNvSpPr>
          <p:nvPr/>
        </p:nvSpPr>
        <p:spPr bwMode="auto">
          <a:xfrm>
            <a:off x="912813" y="5319713"/>
            <a:ext cx="7980362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32623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188" name="Line 4"/>
          <p:cNvSpPr>
            <a:spLocks noChangeShapeType="1"/>
          </p:cNvSpPr>
          <p:nvPr/>
        </p:nvSpPr>
        <p:spPr bwMode="auto">
          <a:xfrm>
            <a:off x="33480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7607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54038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2843213" y="22764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3262313" y="620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 flipV="1">
            <a:off x="3387725" y="2925763"/>
            <a:ext cx="1905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3748088" y="2541588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3195" name="Line 11"/>
          <p:cNvSpPr>
            <a:spLocks noChangeShapeType="1"/>
          </p:cNvSpPr>
          <p:nvPr/>
        </p:nvSpPr>
        <p:spPr bwMode="auto">
          <a:xfrm flipH="1">
            <a:off x="33877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196" name="Object 12"/>
          <p:cNvGraphicFramePr>
            <a:graphicFrameLocks noChangeAspect="1"/>
          </p:cNvGraphicFramePr>
          <p:nvPr/>
        </p:nvGraphicFramePr>
        <p:xfrm>
          <a:off x="41148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0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3387725" y="2495550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8" name="Line 14"/>
          <p:cNvSpPr>
            <a:spLocks noChangeShapeType="1"/>
          </p:cNvSpPr>
          <p:nvPr/>
        </p:nvSpPr>
        <p:spPr bwMode="auto">
          <a:xfrm>
            <a:off x="33877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199" name="Object 15"/>
          <p:cNvGraphicFramePr>
            <a:graphicFrameLocks noChangeAspect="1"/>
          </p:cNvGraphicFramePr>
          <p:nvPr/>
        </p:nvGraphicFramePr>
        <p:xfrm>
          <a:off x="3890963" y="2279650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1" name="Equation" r:id="rId6" imgW="126720" imgH="139680" progId="Equation.3">
                  <p:embed/>
                </p:oleObj>
              </mc:Choice>
              <mc:Fallback>
                <p:oleObj name="Equation" r:id="rId6" imgW="126720" imgH="13968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63" y="2279650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0" name="Line 16"/>
          <p:cNvSpPr>
            <a:spLocks noChangeShapeType="1"/>
          </p:cNvSpPr>
          <p:nvPr/>
        </p:nvSpPr>
        <p:spPr bwMode="auto">
          <a:xfrm>
            <a:off x="3387725" y="23510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01" name="Text Box 17"/>
          <p:cNvSpPr txBox="1">
            <a:spLocks noChangeArrowheads="1"/>
          </p:cNvSpPr>
          <p:nvPr/>
        </p:nvSpPr>
        <p:spPr bwMode="auto">
          <a:xfrm>
            <a:off x="52593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3202" name="Freeform 18"/>
          <p:cNvSpPr>
            <a:spLocks/>
          </p:cNvSpPr>
          <p:nvPr/>
        </p:nvSpPr>
        <p:spPr bwMode="auto">
          <a:xfrm flipH="1">
            <a:off x="4068763" y="148431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03" name="Freeform 19"/>
          <p:cNvSpPr>
            <a:spLocks/>
          </p:cNvSpPr>
          <p:nvPr/>
        </p:nvSpPr>
        <p:spPr bwMode="auto">
          <a:xfrm>
            <a:off x="323850" y="4581525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8" name="Line 10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4220" name="Line 12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4222" name="Object 14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5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4" name="Text Box 16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4225" name="Freeform 17"/>
          <p:cNvSpPr>
            <a:spLocks/>
          </p:cNvSpPr>
          <p:nvPr/>
        </p:nvSpPr>
        <p:spPr bwMode="auto">
          <a:xfrm>
            <a:off x="1908175" y="45386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7" name="Line 9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38" name="Line 10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39" name="Text Box 11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9340" name="Line 12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41" name="Line 13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42" name="Object 14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3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3" name="Line 15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44" name="Text Box 16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9345" name="Freeform 17"/>
          <p:cNvSpPr>
            <a:spLocks/>
          </p:cNvSpPr>
          <p:nvPr/>
        </p:nvSpPr>
        <p:spPr bwMode="auto">
          <a:xfrm>
            <a:off x="1908175" y="45386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46" name="Object 18"/>
          <p:cNvGraphicFramePr>
            <a:graphicFrameLocks noChangeAspect="1"/>
          </p:cNvGraphicFramePr>
          <p:nvPr/>
        </p:nvGraphicFramePr>
        <p:xfrm>
          <a:off x="827088" y="620713"/>
          <a:ext cx="237648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4" name="Equation" r:id="rId6" imgW="1040948" imgH="304668" progId="Equation.3">
                  <p:embed/>
                </p:oleObj>
              </mc:Choice>
              <mc:Fallback>
                <p:oleObj name="Equation" r:id="rId6" imgW="1040948" imgH="304668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620713"/>
                        <a:ext cx="2376487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7" name="Object 19"/>
          <p:cNvGraphicFramePr>
            <a:graphicFrameLocks noChangeAspect="1"/>
          </p:cNvGraphicFramePr>
          <p:nvPr/>
        </p:nvGraphicFramePr>
        <p:xfrm>
          <a:off x="4787900" y="3165475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5" name="Equation" r:id="rId8" imgW="279360" imgH="228600" progId="Equation.3">
                  <p:embed/>
                </p:oleObj>
              </mc:Choice>
              <mc:Fallback>
                <p:oleObj name="Equation" r:id="rId8" imgW="279360" imgH="2286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165475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8" name="Object 20"/>
          <p:cNvGraphicFramePr>
            <a:graphicFrameLocks noChangeAspect="1"/>
          </p:cNvGraphicFramePr>
          <p:nvPr/>
        </p:nvGraphicFramePr>
        <p:xfrm>
          <a:off x="6049963" y="4538663"/>
          <a:ext cx="393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6" name="Equation" r:id="rId10" imgW="164880" imgH="228600" progId="Equation.3">
                  <p:embed/>
                </p:oleObj>
              </mc:Choice>
              <mc:Fallback>
                <p:oleObj name="Equation" r:id="rId10" imgW="16488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4538663"/>
                        <a:ext cx="3937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9" name="Line 21"/>
          <p:cNvSpPr>
            <a:spLocks noChangeShapeType="1"/>
          </p:cNvSpPr>
          <p:nvPr/>
        </p:nvSpPr>
        <p:spPr bwMode="auto">
          <a:xfrm>
            <a:off x="3563938" y="58769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50" name="Object 22"/>
          <p:cNvGraphicFramePr>
            <a:graphicFrameLocks noChangeAspect="1"/>
          </p:cNvGraphicFramePr>
          <p:nvPr/>
        </p:nvGraphicFramePr>
        <p:xfrm>
          <a:off x="3419475" y="5949950"/>
          <a:ext cx="4556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7" name="Equation" r:id="rId12" imgW="190440" imgH="177480" progId="Equation.3">
                  <p:embed/>
                </p:oleObj>
              </mc:Choice>
              <mc:Fallback>
                <p:oleObj name="Equation" r:id="rId12" imgW="19044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949950"/>
                        <a:ext cx="4556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1" name="Object 23"/>
          <p:cNvGraphicFramePr>
            <a:graphicFrameLocks noChangeAspect="1"/>
          </p:cNvGraphicFramePr>
          <p:nvPr/>
        </p:nvGraphicFramePr>
        <p:xfrm>
          <a:off x="755650" y="1341438"/>
          <a:ext cx="341947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8" name="Equation" r:id="rId14" imgW="1435100" imgH="482600" progId="Equation.3">
                  <p:embed/>
                </p:oleObj>
              </mc:Choice>
              <mc:Fallback>
                <p:oleObj name="Equation" r:id="rId14" imgW="1435100" imgH="4826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341438"/>
                        <a:ext cx="3419475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2" name="Object 24"/>
          <p:cNvGraphicFramePr>
            <a:graphicFrameLocks noChangeAspect="1"/>
          </p:cNvGraphicFramePr>
          <p:nvPr/>
        </p:nvGraphicFramePr>
        <p:xfrm>
          <a:off x="684213" y="2565400"/>
          <a:ext cx="35274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9" name="Equation" r:id="rId16" imgW="1459866" imgH="482391" progId="Equation.3">
                  <p:embed/>
                </p:oleObj>
              </mc:Choice>
              <mc:Fallback>
                <p:oleObj name="Equation" r:id="rId16" imgW="1459866" imgH="482391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565400"/>
                        <a:ext cx="3527425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6" name="Line 12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62478" name="Line 14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7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2483" name="Rectangle 1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2485" name="Object 21"/>
          <p:cNvGraphicFramePr>
            <a:graphicFrameLocks noChangeAspect="1"/>
          </p:cNvGraphicFramePr>
          <p:nvPr/>
        </p:nvGraphicFramePr>
        <p:xfrm>
          <a:off x="4643438" y="2997200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8" name="Equation" r:id="rId6" imgW="279360" imgH="228600" progId="Equation.3">
                  <p:embed/>
                </p:oleObj>
              </mc:Choice>
              <mc:Fallback>
                <p:oleObj name="Equation" r:id="rId6" imgW="279360" imgH="2286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997200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6" name="Object 22"/>
          <p:cNvGraphicFramePr>
            <a:graphicFrameLocks noChangeAspect="1"/>
          </p:cNvGraphicFramePr>
          <p:nvPr/>
        </p:nvGraphicFramePr>
        <p:xfrm>
          <a:off x="5834063" y="4322763"/>
          <a:ext cx="393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9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4322763"/>
                        <a:ext cx="3937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7" name="Line 23"/>
          <p:cNvSpPr>
            <a:spLocks noChangeShapeType="1"/>
          </p:cNvSpPr>
          <p:nvPr/>
        </p:nvSpPr>
        <p:spPr bwMode="auto">
          <a:xfrm>
            <a:off x="3348038" y="56610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2488" name="Object 24"/>
          <p:cNvGraphicFramePr>
            <a:graphicFrameLocks noChangeAspect="1"/>
          </p:cNvGraphicFramePr>
          <p:nvPr/>
        </p:nvGraphicFramePr>
        <p:xfrm>
          <a:off x="3203575" y="5734050"/>
          <a:ext cx="4556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0" name="Equation" r:id="rId10" imgW="190440" imgH="177480" progId="Equation.3">
                  <p:embed/>
                </p:oleObj>
              </mc:Choice>
              <mc:Fallback>
                <p:oleObj name="Equation" r:id="rId10" imgW="190440" imgH="17748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734050"/>
                        <a:ext cx="4556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9" name="Rectangle 2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491" name="Rectangle 27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2492" name="Object 28"/>
          <p:cNvGraphicFramePr>
            <a:graphicFrameLocks noChangeAspect="1"/>
          </p:cNvGraphicFramePr>
          <p:nvPr/>
        </p:nvGraphicFramePr>
        <p:xfrm>
          <a:off x="539750" y="333375"/>
          <a:ext cx="35274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1" name="Equation" r:id="rId12" imgW="1459866" imgH="482391" progId="Equation.3">
                  <p:embed/>
                </p:oleObj>
              </mc:Choice>
              <mc:Fallback>
                <p:oleObj name="Equation" r:id="rId12" imgW="1459866" imgH="482391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3375"/>
                        <a:ext cx="3527425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4" name="Object 30"/>
          <p:cNvGraphicFramePr>
            <a:graphicFrameLocks noChangeAspect="1"/>
          </p:cNvGraphicFramePr>
          <p:nvPr/>
        </p:nvGraphicFramePr>
        <p:xfrm>
          <a:off x="569913" y="2038350"/>
          <a:ext cx="346551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2" name="Equation" r:id="rId14" imgW="1434960" imgH="482400" progId="Equation.3">
                  <p:embed/>
                </p:oleObj>
              </mc:Choice>
              <mc:Fallback>
                <p:oleObj name="Equation" r:id="rId14" imgW="1434960" imgH="4824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2038350"/>
                        <a:ext cx="346551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5" name="Freeform 31"/>
          <p:cNvSpPr>
            <a:spLocks/>
          </p:cNvSpPr>
          <p:nvPr/>
        </p:nvSpPr>
        <p:spPr bwMode="auto">
          <a:xfrm>
            <a:off x="1908175" y="4572000"/>
            <a:ext cx="4248150" cy="728663"/>
          </a:xfrm>
          <a:custGeom>
            <a:avLst/>
            <a:gdLst/>
            <a:ahLst/>
            <a:cxnLst>
              <a:cxn ang="0">
                <a:pos x="0" y="459"/>
              </a:cxn>
              <a:cxn ang="0">
                <a:pos x="2313" y="6"/>
              </a:cxn>
              <a:cxn ang="0">
                <a:pos x="2676" y="459"/>
              </a:cxn>
            </a:cxnLst>
            <a:rect l="0" t="0" r="r" b="b"/>
            <a:pathLst>
              <a:path w="2676" h="459">
                <a:moveTo>
                  <a:pt x="0" y="459"/>
                </a:moveTo>
                <a:cubicBezTo>
                  <a:pt x="1760" y="402"/>
                  <a:pt x="2116" y="12"/>
                  <a:pt x="2313" y="6"/>
                </a:cubicBezTo>
                <a:cubicBezTo>
                  <a:pt x="2510" y="0"/>
                  <a:pt x="2565" y="110"/>
                  <a:pt x="2676" y="45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8" name="Line 10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19" name="Freeform 11"/>
          <p:cNvSpPr>
            <a:spLocks/>
          </p:cNvSpPr>
          <p:nvPr/>
        </p:nvSpPr>
        <p:spPr bwMode="auto">
          <a:xfrm>
            <a:off x="3346450" y="4605338"/>
            <a:ext cx="3673475" cy="719137"/>
          </a:xfrm>
          <a:custGeom>
            <a:avLst/>
            <a:gdLst/>
            <a:ahLst/>
            <a:cxnLst>
              <a:cxn ang="0">
                <a:pos x="2314" y="0"/>
              </a:cxn>
              <a:cxn ang="0">
                <a:pos x="2155" y="89"/>
              </a:cxn>
              <a:cxn ang="0">
                <a:pos x="1951" y="181"/>
              </a:cxn>
              <a:cxn ang="0">
                <a:pos x="1497" y="317"/>
              </a:cxn>
              <a:cxn ang="0">
                <a:pos x="771" y="408"/>
              </a:cxn>
              <a:cxn ang="0">
                <a:pos x="0" y="453"/>
              </a:cxn>
            </a:cxnLst>
            <a:rect l="0" t="0" r="r" b="b"/>
            <a:pathLst>
              <a:path w="2314" h="453">
                <a:moveTo>
                  <a:pt x="2314" y="0"/>
                </a:moveTo>
                <a:lnTo>
                  <a:pt x="2155" y="89"/>
                </a:lnTo>
                <a:lnTo>
                  <a:pt x="1951" y="181"/>
                </a:lnTo>
                <a:lnTo>
                  <a:pt x="1497" y="317"/>
                </a:lnTo>
                <a:lnTo>
                  <a:pt x="771" y="408"/>
                </a:lnTo>
                <a:lnTo>
                  <a:pt x="0" y="45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0" name="Line 12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68622" name="Line 14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3" name="Line 15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8624" name="Object 16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3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5" name="Line 17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6" name="Text Box 18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8627" name="Rectangle 1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8628" name="Object 20"/>
          <p:cNvGraphicFramePr>
            <a:graphicFrameLocks noChangeAspect="1"/>
          </p:cNvGraphicFramePr>
          <p:nvPr/>
        </p:nvGraphicFramePr>
        <p:xfrm>
          <a:off x="4643438" y="2997200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4" name="Equation" r:id="rId6" imgW="279360" imgH="228600" progId="Equation.3">
                  <p:embed/>
                </p:oleObj>
              </mc:Choice>
              <mc:Fallback>
                <p:oleObj name="Equation" r:id="rId6" imgW="27936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997200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2" name="Rectangle 24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8633" name="Rectangle 2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8635" name="Object 27"/>
          <p:cNvGraphicFramePr>
            <a:graphicFrameLocks noChangeAspect="1"/>
          </p:cNvGraphicFramePr>
          <p:nvPr/>
        </p:nvGraphicFramePr>
        <p:xfrm>
          <a:off x="2268538" y="333375"/>
          <a:ext cx="346551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5" name="Equation" r:id="rId8" imgW="1434960" imgH="482400" progId="Equation.3">
                  <p:embed/>
                </p:oleObj>
              </mc:Choice>
              <mc:Fallback>
                <p:oleObj name="Equation" r:id="rId8" imgW="1434960" imgH="48240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33375"/>
                        <a:ext cx="346551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6" name="Freeform 28"/>
          <p:cNvSpPr>
            <a:spLocks/>
          </p:cNvSpPr>
          <p:nvPr/>
        </p:nvSpPr>
        <p:spPr bwMode="auto">
          <a:xfrm>
            <a:off x="34925" y="2852738"/>
            <a:ext cx="6985000" cy="1081087"/>
          </a:xfrm>
          <a:custGeom>
            <a:avLst/>
            <a:gdLst/>
            <a:ahLst/>
            <a:cxnLst>
              <a:cxn ang="0">
                <a:pos x="0" y="363"/>
              </a:cxn>
              <a:cxn ang="0">
                <a:pos x="273" y="544"/>
              </a:cxn>
              <a:cxn ang="0">
                <a:pos x="590" y="454"/>
              </a:cxn>
              <a:cxn ang="0">
                <a:pos x="908" y="318"/>
              </a:cxn>
              <a:cxn ang="0">
                <a:pos x="953" y="408"/>
              </a:cxn>
              <a:cxn ang="0">
                <a:pos x="1044" y="681"/>
              </a:cxn>
              <a:cxn ang="0">
                <a:pos x="1134" y="363"/>
              </a:cxn>
              <a:cxn ang="0">
                <a:pos x="1361" y="635"/>
              </a:cxn>
              <a:cxn ang="0">
                <a:pos x="1588" y="499"/>
              </a:cxn>
              <a:cxn ang="0">
                <a:pos x="1815" y="45"/>
              </a:cxn>
              <a:cxn ang="0">
                <a:pos x="2042" y="45"/>
              </a:cxn>
              <a:cxn ang="0">
                <a:pos x="2450" y="363"/>
              </a:cxn>
              <a:cxn ang="0">
                <a:pos x="2722" y="363"/>
              </a:cxn>
              <a:cxn ang="0">
                <a:pos x="2994" y="0"/>
              </a:cxn>
              <a:cxn ang="0">
                <a:pos x="3402" y="544"/>
              </a:cxn>
              <a:cxn ang="0">
                <a:pos x="3720" y="272"/>
              </a:cxn>
              <a:cxn ang="0">
                <a:pos x="3811" y="227"/>
              </a:cxn>
              <a:cxn ang="0">
                <a:pos x="3947" y="272"/>
              </a:cxn>
              <a:cxn ang="0">
                <a:pos x="3992" y="136"/>
              </a:cxn>
              <a:cxn ang="0">
                <a:pos x="4219" y="182"/>
              </a:cxn>
              <a:cxn ang="0">
                <a:pos x="4310" y="272"/>
              </a:cxn>
              <a:cxn ang="0">
                <a:pos x="4400" y="408"/>
              </a:cxn>
            </a:cxnLst>
            <a:rect l="0" t="0" r="r" b="b"/>
            <a:pathLst>
              <a:path w="4400" h="681">
                <a:moveTo>
                  <a:pt x="0" y="363"/>
                </a:moveTo>
                <a:lnTo>
                  <a:pt x="273" y="544"/>
                </a:lnTo>
                <a:lnTo>
                  <a:pt x="590" y="454"/>
                </a:lnTo>
                <a:lnTo>
                  <a:pt x="908" y="318"/>
                </a:lnTo>
                <a:lnTo>
                  <a:pt x="953" y="408"/>
                </a:lnTo>
                <a:lnTo>
                  <a:pt x="1044" y="681"/>
                </a:lnTo>
                <a:lnTo>
                  <a:pt x="1134" y="363"/>
                </a:lnTo>
                <a:lnTo>
                  <a:pt x="1361" y="635"/>
                </a:lnTo>
                <a:lnTo>
                  <a:pt x="1588" y="499"/>
                </a:lnTo>
                <a:lnTo>
                  <a:pt x="1815" y="45"/>
                </a:lnTo>
                <a:lnTo>
                  <a:pt x="2042" y="45"/>
                </a:lnTo>
                <a:lnTo>
                  <a:pt x="2450" y="363"/>
                </a:lnTo>
                <a:lnTo>
                  <a:pt x="2722" y="363"/>
                </a:lnTo>
                <a:lnTo>
                  <a:pt x="2994" y="0"/>
                </a:lnTo>
                <a:lnTo>
                  <a:pt x="3402" y="544"/>
                </a:lnTo>
                <a:lnTo>
                  <a:pt x="3720" y="272"/>
                </a:lnTo>
                <a:lnTo>
                  <a:pt x="3811" y="227"/>
                </a:lnTo>
                <a:lnTo>
                  <a:pt x="3947" y="272"/>
                </a:lnTo>
                <a:lnTo>
                  <a:pt x="3992" y="136"/>
                </a:lnTo>
                <a:lnTo>
                  <a:pt x="4219" y="182"/>
                </a:lnTo>
                <a:lnTo>
                  <a:pt x="4310" y="272"/>
                </a:lnTo>
                <a:lnTo>
                  <a:pt x="4400" y="40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8637" name="Object 29"/>
          <p:cNvGraphicFramePr>
            <a:graphicFrameLocks noChangeAspect="1"/>
          </p:cNvGraphicFramePr>
          <p:nvPr/>
        </p:nvGraphicFramePr>
        <p:xfrm>
          <a:off x="2795588" y="4294188"/>
          <a:ext cx="290988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6" name="Equation" r:id="rId10" imgW="1257120" imgH="419040" progId="Equation.3">
                  <p:embed/>
                </p:oleObj>
              </mc:Choice>
              <mc:Fallback>
                <p:oleObj name="Equation" r:id="rId10" imgW="1257120" imgH="41904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4294188"/>
                        <a:ext cx="2909887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8" name="Object 30"/>
          <p:cNvGraphicFramePr>
            <a:graphicFrameLocks noChangeAspect="1"/>
          </p:cNvGraphicFramePr>
          <p:nvPr/>
        </p:nvGraphicFramePr>
        <p:xfrm>
          <a:off x="7275513" y="3960813"/>
          <a:ext cx="176530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7" name="Equation" r:id="rId12" imgW="761760" imgH="457200" progId="Equation.3">
                  <p:embed/>
                </p:oleObj>
              </mc:Choice>
              <mc:Fallback>
                <p:oleObj name="Equation" r:id="rId12" imgW="761760" imgH="4572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5513" y="3960813"/>
                        <a:ext cx="1765300" cy="1058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5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6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7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8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549275"/>
            <a:ext cx="8713788" cy="54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913" y="-26988"/>
            <a:ext cx="6237287" cy="681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989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885113" y="6237288"/>
            <a:ext cx="1079500" cy="431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Slid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3400"/>
            <a:ext cx="9144000" cy="599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400050" y="485775"/>
          <a:ext cx="834390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7" name="Chart" r:id="rId4" imgW="8343746" imgH="5886295" progId="Excel.Chart.8">
                  <p:embed/>
                </p:oleObj>
              </mc:Choice>
              <mc:Fallback>
                <p:oleObj name="Chart" r:id="rId4" imgW="8343746" imgH="5886295" progId="Excel.Char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485775"/>
                        <a:ext cx="8343900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AutoShape 5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451725" y="6453188"/>
            <a:ext cx="1081088" cy="404812"/>
          </a:xfrm>
          <a:prstGeom prst="rightArrow">
            <a:avLst>
              <a:gd name="adj1" fmla="val 50000"/>
              <a:gd name="adj2" fmla="val 6676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8" name="Picture 4" descr="Natwargat%20Indai%20WaterWell%20NRC0306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13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4525" y="0"/>
            <a:ext cx="3419475" cy="765175"/>
          </a:xfrm>
        </p:spPr>
        <p:txBody>
          <a:bodyPr/>
          <a:lstStyle/>
          <a:p>
            <a:r>
              <a:rPr lang="en-US"/>
              <a:t>Flow to wells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95513" y="1341438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 flipV="1">
            <a:off x="2627313" y="3149600"/>
            <a:ext cx="1919287" cy="150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00371" name="Object 19"/>
          <p:cNvGraphicFramePr>
            <a:graphicFrameLocks noChangeAspect="1"/>
          </p:cNvGraphicFramePr>
          <p:nvPr/>
        </p:nvGraphicFramePr>
        <p:xfrm>
          <a:off x="4375150" y="522922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2" name="Equation" r:id="rId4" imgW="393480" imgH="215640" progId="Equation.3">
                  <p:embed/>
                </p:oleObj>
              </mc:Choice>
              <mc:Fallback>
                <p:oleObj name="Equation" r:id="rId4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22922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2" name="Object 20"/>
          <p:cNvGraphicFramePr>
            <a:graphicFrameLocks noChangeAspect="1"/>
          </p:cNvGraphicFramePr>
          <p:nvPr/>
        </p:nvGraphicFramePr>
        <p:xfrm>
          <a:off x="1692275" y="270827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3" name="Equation" r:id="rId6" imgW="393480" imgH="215640" progId="Equation.3">
                  <p:embed/>
                </p:oleObj>
              </mc:Choice>
              <mc:Fallback>
                <p:oleObj name="Equation" r:id="rId6" imgW="39348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0827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3" name="Object 21"/>
          <p:cNvGraphicFramePr>
            <a:graphicFrameLocks noChangeAspect="1"/>
          </p:cNvGraphicFramePr>
          <p:nvPr/>
        </p:nvGraphicFramePr>
        <p:xfrm>
          <a:off x="3671888" y="3808413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4" name="Equation" r:id="rId7" imgW="177480" imgH="177480" progId="Equation.3">
                  <p:embed/>
                </p:oleObj>
              </mc:Choice>
              <mc:Fallback>
                <p:oleObj name="Equation" r:id="rId7" imgW="177480" imgH="17748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808413"/>
                        <a:ext cx="177800" cy="177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4356100" y="170021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Building pit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6084888" y="836613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well</a:t>
            </a:r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2098675" y="655638"/>
            <a:ext cx="4921250" cy="49212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316038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1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-57150"/>
            <a:ext cx="90678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052513"/>
            <a:ext cx="56880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48" name="Rectangle 108"/>
          <p:cNvSpPr>
            <a:spLocks noChangeArrowheads="1"/>
          </p:cNvSpPr>
          <p:nvPr/>
        </p:nvSpPr>
        <p:spPr bwMode="auto">
          <a:xfrm>
            <a:off x="-26988" y="2060575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601186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66" name="Line 26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2" name="Line 32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8" name="Rectangle 38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9" name="Rectangle 39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86" name="Rectangle 46"/>
          <p:cNvSpPr>
            <a:spLocks noChangeArrowheads="1"/>
          </p:cNvSpPr>
          <p:nvPr/>
        </p:nvSpPr>
        <p:spPr bwMode="auto">
          <a:xfrm>
            <a:off x="-36513" y="2205038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89" name="Line 49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95" name="Line 55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1" name="Rectangle 61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2" name="Rectangle 62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12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22" name="Line 82"/>
          <p:cNvSpPr>
            <a:spLocks noChangeShapeType="1"/>
          </p:cNvSpPr>
          <p:nvPr/>
        </p:nvSpPr>
        <p:spPr bwMode="auto">
          <a:xfrm flipV="1">
            <a:off x="4572000" y="141287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7" name="Line 87"/>
          <p:cNvSpPr>
            <a:spLocks noChangeShapeType="1"/>
          </p:cNvSpPr>
          <p:nvPr/>
        </p:nvSpPr>
        <p:spPr bwMode="auto">
          <a:xfrm>
            <a:off x="5311775" y="25654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8" name="Line 88"/>
          <p:cNvSpPr>
            <a:spLocks noChangeShapeType="1"/>
          </p:cNvSpPr>
          <p:nvPr/>
        </p:nvSpPr>
        <p:spPr bwMode="auto">
          <a:xfrm>
            <a:off x="5291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9" name="Rectangle 89"/>
          <p:cNvSpPr>
            <a:spLocks noChangeArrowheads="1"/>
          </p:cNvSpPr>
          <p:nvPr/>
        </p:nvSpPr>
        <p:spPr bwMode="auto">
          <a:xfrm>
            <a:off x="5578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37" name="Line 97"/>
          <p:cNvSpPr>
            <a:spLocks noChangeShapeType="1"/>
          </p:cNvSpPr>
          <p:nvPr/>
        </p:nvSpPr>
        <p:spPr bwMode="auto">
          <a:xfrm>
            <a:off x="673258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8" name="Line 98"/>
          <p:cNvSpPr>
            <a:spLocks noChangeShapeType="1"/>
          </p:cNvSpPr>
          <p:nvPr/>
        </p:nvSpPr>
        <p:spPr bwMode="auto">
          <a:xfrm>
            <a:off x="74517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9" name="Line 99"/>
          <p:cNvSpPr>
            <a:spLocks noChangeShapeType="1"/>
          </p:cNvSpPr>
          <p:nvPr/>
        </p:nvSpPr>
        <p:spPr bwMode="auto">
          <a:xfrm>
            <a:off x="81724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0" name="Line 100"/>
          <p:cNvSpPr>
            <a:spLocks noChangeShapeType="1"/>
          </p:cNvSpPr>
          <p:nvPr/>
        </p:nvSpPr>
        <p:spPr bwMode="auto">
          <a:xfrm>
            <a:off x="88931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1" name="Line 101"/>
          <p:cNvSpPr>
            <a:spLocks noChangeShapeType="1"/>
          </p:cNvSpPr>
          <p:nvPr/>
        </p:nvSpPr>
        <p:spPr bwMode="auto">
          <a:xfrm>
            <a:off x="3851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2" name="Line 102"/>
          <p:cNvSpPr>
            <a:spLocks noChangeShapeType="1"/>
          </p:cNvSpPr>
          <p:nvPr/>
        </p:nvSpPr>
        <p:spPr bwMode="auto">
          <a:xfrm>
            <a:off x="313213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3" name="Line 103"/>
          <p:cNvSpPr>
            <a:spLocks noChangeShapeType="1"/>
          </p:cNvSpPr>
          <p:nvPr/>
        </p:nvSpPr>
        <p:spPr bwMode="auto">
          <a:xfrm>
            <a:off x="241141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4" name="Line 104"/>
          <p:cNvSpPr>
            <a:spLocks noChangeShapeType="1"/>
          </p:cNvSpPr>
          <p:nvPr/>
        </p:nvSpPr>
        <p:spPr bwMode="auto">
          <a:xfrm>
            <a:off x="1692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5" name="Line 105"/>
          <p:cNvSpPr>
            <a:spLocks noChangeShapeType="1"/>
          </p:cNvSpPr>
          <p:nvPr/>
        </p:nvSpPr>
        <p:spPr bwMode="auto">
          <a:xfrm>
            <a:off x="9715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6" name="Line 106"/>
          <p:cNvSpPr>
            <a:spLocks noChangeShapeType="1"/>
          </p:cNvSpPr>
          <p:nvPr/>
        </p:nvSpPr>
        <p:spPr bwMode="auto">
          <a:xfrm>
            <a:off x="2508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7" name="Line 107"/>
          <p:cNvSpPr>
            <a:spLocks noChangeShapeType="1"/>
          </p:cNvSpPr>
          <p:nvPr/>
        </p:nvSpPr>
        <p:spPr bwMode="auto">
          <a:xfrm>
            <a:off x="457200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9" name="AutoShape 109"/>
          <p:cNvSpPr>
            <a:spLocks noChangeArrowheads="1"/>
          </p:cNvSpPr>
          <p:nvPr/>
        </p:nvSpPr>
        <p:spPr bwMode="auto">
          <a:xfrm>
            <a:off x="827088" y="5492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150" name="AutoShape 110"/>
          <p:cNvSpPr>
            <a:spLocks noChangeArrowheads="1"/>
          </p:cNvSpPr>
          <p:nvPr/>
        </p:nvSpPr>
        <p:spPr bwMode="auto">
          <a:xfrm>
            <a:off x="6732588" y="7651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151" name="Line 111"/>
          <p:cNvSpPr>
            <a:spLocks noChangeShapeType="1"/>
          </p:cNvSpPr>
          <p:nvPr/>
        </p:nvSpPr>
        <p:spPr bwMode="auto">
          <a:xfrm>
            <a:off x="601186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2" name="Rectangle 112"/>
          <p:cNvSpPr>
            <a:spLocks noChangeArrowheads="1"/>
          </p:cNvSpPr>
          <p:nvPr/>
        </p:nvSpPr>
        <p:spPr bwMode="auto">
          <a:xfrm>
            <a:off x="629920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3" name="Line 113"/>
          <p:cNvSpPr>
            <a:spLocks noChangeShapeType="1"/>
          </p:cNvSpPr>
          <p:nvPr/>
        </p:nvSpPr>
        <p:spPr bwMode="auto">
          <a:xfrm>
            <a:off x="6731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4" name="Rectangle 114"/>
          <p:cNvSpPr>
            <a:spLocks noChangeArrowheads="1"/>
          </p:cNvSpPr>
          <p:nvPr/>
        </p:nvSpPr>
        <p:spPr bwMode="auto">
          <a:xfrm>
            <a:off x="7018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5" name="Line 115"/>
          <p:cNvSpPr>
            <a:spLocks noChangeShapeType="1"/>
          </p:cNvSpPr>
          <p:nvPr/>
        </p:nvSpPr>
        <p:spPr bwMode="auto">
          <a:xfrm>
            <a:off x="3851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6" name="Rectangle 116"/>
          <p:cNvSpPr>
            <a:spLocks noChangeArrowheads="1"/>
          </p:cNvSpPr>
          <p:nvPr/>
        </p:nvSpPr>
        <p:spPr bwMode="auto">
          <a:xfrm>
            <a:off x="4138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7" name="Line 117"/>
          <p:cNvSpPr>
            <a:spLocks noChangeShapeType="1"/>
          </p:cNvSpPr>
          <p:nvPr/>
        </p:nvSpPr>
        <p:spPr bwMode="auto">
          <a:xfrm>
            <a:off x="3132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8" name="Rectangle 118"/>
          <p:cNvSpPr>
            <a:spLocks noChangeArrowheads="1"/>
          </p:cNvSpPr>
          <p:nvPr/>
        </p:nvSpPr>
        <p:spPr bwMode="auto">
          <a:xfrm>
            <a:off x="3419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9" name="Line 119"/>
          <p:cNvSpPr>
            <a:spLocks noChangeShapeType="1"/>
          </p:cNvSpPr>
          <p:nvPr/>
        </p:nvSpPr>
        <p:spPr bwMode="auto">
          <a:xfrm>
            <a:off x="241141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0" name="Rectangle 120"/>
          <p:cNvSpPr>
            <a:spLocks noChangeArrowheads="1"/>
          </p:cNvSpPr>
          <p:nvPr/>
        </p:nvSpPr>
        <p:spPr bwMode="auto">
          <a:xfrm>
            <a:off x="269875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1" name="Line 121"/>
          <p:cNvSpPr>
            <a:spLocks noChangeShapeType="1"/>
          </p:cNvSpPr>
          <p:nvPr/>
        </p:nvSpPr>
        <p:spPr bwMode="auto">
          <a:xfrm>
            <a:off x="1692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2" name="Rectangle 122"/>
          <p:cNvSpPr>
            <a:spLocks noChangeArrowheads="1"/>
          </p:cNvSpPr>
          <p:nvPr/>
        </p:nvSpPr>
        <p:spPr bwMode="auto">
          <a:xfrm>
            <a:off x="1979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3" name="Line 123"/>
          <p:cNvSpPr>
            <a:spLocks noChangeShapeType="1"/>
          </p:cNvSpPr>
          <p:nvPr/>
        </p:nvSpPr>
        <p:spPr bwMode="auto">
          <a:xfrm>
            <a:off x="74517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4" name="Rectangle 124"/>
          <p:cNvSpPr>
            <a:spLocks noChangeArrowheads="1"/>
          </p:cNvSpPr>
          <p:nvPr/>
        </p:nvSpPr>
        <p:spPr bwMode="auto">
          <a:xfrm>
            <a:off x="77390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5" name="Line 125"/>
          <p:cNvSpPr>
            <a:spLocks noChangeShapeType="1"/>
          </p:cNvSpPr>
          <p:nvPr/>
        </p:nvSpPr>
        <p:spPr bwMode="auto">
          <a:xfrm>
            <a:off x="81724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6" name="Rectangle 126"/>
          <p:cNvSpPr>
            <a:spLocks noChangeArrowheads="1"/>
          </p:cNvSpPr>
          <p:nvPr/>
        </p:nvSpPr>
        <p:spPr bwMode="auto">
          <a:xfrm>
            <a:off x="84597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7" name="Line 127"/>
          <p:cNvSpPr>
            <a:spLocks noChangeShapeType="1"/>
          </p:cNvSpPr>
          <p:nvPr/>
        </p:nvSpPr>
        <p:spPr bwMode="auto">
          <a:xfrm>
            <a:off x="9715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8" name="Rectangle 128"/>
          <p:cNvSpPr>
            <a:spLocks noChangeArrowheads="1"/>
          </p:cNvSpPr>
          <p:nvPr/>
        </p:nvSpPr>
        <p:spPr bwMode="auto">
          <a:xfrm>
            <a:off x="12588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9" name="Line 129"/>
          <p:cNvSpPr>
            <a:spLocks noChangeShapeType="1"/>
          </p:cNvSpPr>
          <p:nvPr/>
        </p:nvSpPr>
        <p:spPr bwMode="auto">
          <a:xfrm>
            <a:off x="2508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0" name="Rectangle 130"/>
          <p:cNvSpPr>
            <a:spLocks noChangeArrowheads="1"/>
          </p:cNvSpPr>
          <p:nvPr/>
        </p:nvSpPr>
        <p:spPr bwMode="auto">
          <a:xfrm>
            <a:off x="5381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1" name="Line 131"/>
          <p:cNvSpPr>
            <a:spLocks noChangeShapeType="1"/>
          </p:cNvSpPr>
          <p:nvPr/>
        </p:nvSpPr>
        <p:spPr bwMode="auto">
          <a:xfrm>
            <a:off x="4572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2" name="Rectangle 132"/>
          <p:cNvSpPr>
            <a:spLocks noChangeArrowheads="1"/>
          </p:cNvSpPr>
          <p:nvPr/>
        </p:nvSpPr>
        <p:spPr bwMode="auto">
          <a:xfrm>
            <a:off x="4859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3" name="Freeform 133"/>
          <p:cNvSpPr>
            <a:spLocks/>
          </p:cNvSpPr>
          <p:nvPr/>
        </p:nvSpPr>
        <p:spPr bwMode="auto">
          <a:xfrm>
            <a:off x="4572000" y="2060575"/>
            <a:ext cx="720725" cy="144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4" name="Line 134"/>
          <p:cNvSpPr>
            <a:spLocks noChangeShapeType="1"/>
          </p:cNvSpPr>
          <p:nvPr/>
        </p:nvSpPr>
        <p:spPr bwMode="auto">
          <a:xfrm>
            <a:off x="4572000" y="22050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5" name="Rectangle 135"/>
          <p:cNvSpPr>
            <a:spLocks noChangeArrowheads="1"/>
          </p:cNvSpPr>
          <p:nvPr/>
        </p:nvSpPr>
        <p:spPr bwMode="auto">
          <a:xfrm>
            <a:off x="-26988" y="5065713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6" name="Line 136"/>
          <p:cNvSpPr>
            <a:spLocks noChangeShapeType="1"/>
          </p:cNvSpPr>
          <p:nvPr/>
        </p:nvSpPr>
        <p:spPr bwMode="auto">
          <a:xfrm>
            <a:off x="601186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7" name="Line 137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8" name="Line 138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9" name="Rectangle 139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0" name="Rectangle 140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1" name="Rectangle 141"/>
          <p:cNvSpPr>
            <a:spLocks noChangeArrowheads="1"/>
          </p:cNvSpPr>
          <p:nvPr/>
        </p:nvSpPr>
        <p:spPr bwMode="auto">
          <a:xfrm>
            <a:off x="-36513" y="5210175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2" name="Line 142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3" name="Line 143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4" name="Rectangle 144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5" name="Rectangle 145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6" name="Line 146"/>
          <p:cNvSpPr>
            <a:spLocks noChangeShapeType="1"/>
          </p:cNvSpPr>
          <p:nvPr/>
        </p:nvSpPr>
        <p:spPr bwMode="auto">
          <a:xfrm flipV="1">
            <a:off x="74517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7" name="Line 147"/>
          <p:cNvSpPr>
            <a:spLocks noChangeShapeType="1"/>
          </p:cNvSpPr>
          <p:nvPr/>
        </p:nvSpPr>
        <p:spPr bwMode="auto">
          <a:xfrm>
            <a:off x="5311775" y="55705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8" name="Line 148"/>
          <p:cNvSpPr>
            <a:spLocks noChangeShapeType="1"/>
          </p:cNvSpPr>
          <p:nvPr/>
        </p:nvSpPr>
        <p:spPr bwMode="auto">
          <a:xfrm>
            <a:off x="5291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9" name="Rectangle 149"/>
          <p:cNvSpPr>
            <a:spLocks noChangeArrowheads="1"/>
          </p:cNvSpPr>
          <p:nvPr/>
        </p:nvSpPr>
        <p:spPr bwMode="auto">
          <a:xfrm>
            <a:off x="5578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90" name="Line 150"/>
          <p:cNvSpPr>
            <a:spLocks noChangeShapeType="1"/>
          </p:cNvSpPr>
          <p:nvPr/>
        </p:nvSpPr>
        <p:spPr bwMode="auto">
          <a:xfrm>
            <a:off x="673258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1" name="Line 151"/>
          <p:cNvSpPr>
            <a:spLocks noChangeShapeType="1"/>
          </p:cNvSpPr>
          <p:nvPr/>
        </p:nvSpPr>
        <p:spPr bwMode="auto">
          <a:xfrm>
            <a:off x="74517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2" name="Line 152"/>
          <p:cNvSpPr>
            <a:spLocks noChangeShapeType="1"/>
          </p:cNvSpPr>
          <p:nvPr/>
        </p:nvSpPr>
        <p:spPr bwMode="auto">
          <a:xfrm>
            <a:off x="81724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3" name="Line 153"/>
          <p:cNvSpPr>
            <a:spLocks noChangeShapeType="1"/>
          </p:cNvSpPr>
          <p:nvPr/>
        </p:nvSpPr>
        <p:spPr bwMode="auto">
          <a:xfrm>
            <a:off x="88931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4" name="Line 154"/>
          <p:cNvSpPr>
            <a:spLocks noChangeShapeType="1"/>
          </p:cNvSpPr>
          <p:nvPr/>
        </p:nvSpPr>
        <p:spPr bwMode="auto">
          <a:xfrm>
            <a:off x="3851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5" name="Line 155"/>
          <p:cNvSpPr>
            <a:spLocks noChangeShapeType="1"/>
          </p:cNvSpPr>
          <p:nvPr/>
        </p:nvSpPr>
        <p:spPr bwMode="auto">
          <a:xfrm>
            <a:off x="313213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6" name="Line 156"/>
          <p:cNvSpPr>
            <a:spLocks noChangeShapeType="1"/>
          </p:cNvSpPr>
          <p:nvPr/>
        </p:nvSpPr>
        <p:spPr bwMode="auto">
          <a:xfrm>
            <a:off x="241141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7" name="Line 157"/>
          <p:cNvSpPr>
            <a:spLocks noChangeShapeType="1"/>
          </p:cNvSpPr>
          <p:nvPr/>
        </p:nvSpPr>
        <p:spPr bwMode="auto">
          <a:xfrm>
            <a:off x="1692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8" name="Line 158"/>
          <p:cNvSpPr>
            <a:spLocks noChangeShapeType="1"/>
          </p:cNvSpPr>
          <p:nvPr/>
        </p:nvSpPr>
        <p:spPr bwMode="auto">
          <a:xfrm>
            <a:off x="9715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9" name="Line 159"/>
          <p:cNvSpPr>
            <a:spLocks noChangeShapeType="1"/>
          </p:cNvSpPr>
          <p:nvPr/>
        </p:nvSpPr>
        <p:spPr bwMode="auto">
          <a:xfrm>
            <a:off x="2508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0" name="Line 160"/>
          <p:cNvSpPr>
            <a:spLocks noChangeShapeType="1"/>
          </p:cNvSpPr>
          <p:nvPr/>
        </p:nvSpPr>
        <p:spPr bwMode="auto">
          <a:xfrm>
            <a:off x="457200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1" name="AutoShape 161"/>
          <p:cNvSpPr>
            <a:spLocks noChangeArrowheads="1"/>
          </p:cNvSpPr>
          <p:nvPr/>
        </p:nvSpPr>
        <p:spPr bwMode="auto">
          <a:xfrm>
            <a:off x="827088" y="35544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202" name="AutoShape 162"/>
          <p:cNvSpPr>
            <a:spLocks noChangeArrowheads="1"/>
          </p:cNvSpPr>
          <p:nvPr/>
        </p:nvSpPr>
        <p:spPr bwMode="auto">
          <a:xfrm>
            <a:off x="6732588" y="37703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203" name="Line 163"/>
          <p:cNvSpPr>
            <a:spLocks noChangeShapeType="1"/>
          </p:cNvSpPr>
          <p:nvPr/>
        </p:nvSpPr>
        <p:spPr bwMode="auto">
          <a:xfrm>
            <a:off x="601186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4" name="Rectangle 164"/>
          <p:cNvSpPr>
            <a:spLocks noChangeArrowheads="1"/>
          </p:cNvSpPr>
          <p:nvPr/>
        </p:nvSpPr>
        <p:spPr bwMode="auto">
          <a:xfrm>
            <a:off x="629920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5" name="Line 165"/>
          <p:cNvSpPr>
            <a:spLocks noChangeShapeType="1"/>
          </p:cNvSpPr>
          <p:nvPr/>
        </p:nvSpPr>
        <p:spPr bwMode="auto">
          <a:xfrm>
            <a:off x="6731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6" name="Rectangle 166"/>
          <p:cNvSpPr>
            <a:spLocks noChangeArrowheads="1"/>
          </p:cNvSpPr>
          <p:nvPr/>
        </p:nvSpPr>
        <p:spPr bwMode="auto">
          <a:xfrm>
            <a:off x="7018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7" name="Line 167"/>
          <p:cNvSpPr>
            <a:spLocks noChangeShapeType="1"/>
          </p:cNvSpPr>
          <p:nvPr/>
        </p:nvSpPr>
        <p:spPr bwMode="auto">
          <a:xfrm>
            <a:off x="3851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8" name="Rectangle 168"/>
          <p:cNvSpPr>
            <a:spLocks noChangeArrowheads="1"/>
          </p:cNvSpPr>
          <p:nvPr/>
        </p:nvSpPr>
        <p:spPr bwMode="auto">
          <a:xfrm>
            <a:off x="4138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9" name="Line 169"/>
          <p:cNvSpPr>
            <a:spLocks noChangeShapeType="1"/>
          </p:cNvSpPr>
          <p:nvPr/>
        </p:nvSpPr>
        <p:spPr bwMode="auto">
          <a:xfrm>
            <a:off x="3132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0" name="Rectangle 170"/>
          <p:cNvSpPr>
            <a:spLocks noChangeArrowheads="1"/>
          </p:cNvSpPr>
          <p:nvPr/>
        </p:nvSpPr>
        <p:spPr bwMode="auto">
          <a:xfrm>
            <a:off x="3419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1" name="Line 171"/>
          <p:cNvSpPr>
            <a:spLocks noChangeShapeType="1"/>
          </p:cNvSpPr>
          <p:nvPr/>
        </p:nvSpPr>
        <p:spPr bwMode="auto">
          <a:xfrm>
            <a:off x="241141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2" name="Rectangle 172"/>
          <p:cNvSpPr>
            <a:spLocks noChangeArrowheads="1"/>
          </p:cNvSpPr>
          <p:nvPr/>
        </p:nvSpPr>
        <p:spPr bwMode="auto">
          <a:xfrm>
            <a:off x="269875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3" name="Line 173"/>
          <p:cNvSpPr>
            <a:spLocks noChangeShapeType="1"/>
          </p:cNvSpPr>
          <p:nvPr/>
        </p:nvSpPr>
        <p:spPr bwMode="auto">
          <a:xfrm>
            <a:off x="1692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4" name="Rectangle 174"/>
          <p:cNvSpPr>
            <a:spLocks noChangeArrowheads="1"/>
          </p:cNvSpPr>
          <p:nvPr/>
        </p:nvSpPr>
        <p:spPr bwMode="auto">
          <a:xfrm>
            <a:off x="1979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74517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6" name="Rectangle 176"/>
          <p:cNvSpPr>
            <a:spLocks noChangeArrowheads="1"/>
          </p:cNvSpPr>
          <p:nvPr/>
        </p:nvSpPr>
        <p:spPr bwMode="auto">
          <a:xfrm>
            <a:off x="77390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7" name="Line 177"/>
          <p:cNvSpPr>
            <a:spLocks noChangeShapeType="1"/>
          </p:cNvSpPr>
          <p:nvPr/>
        </p:nvSpPr>
        <p:spPr bwMode="auto">
          <a:xfrm>
            <a:off x="81724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8" name="Rectangle 178"/>
          <p:cNvSpPr>
            <a:spLocks noChangeArrowheads="1"/>
          </p:cNvSpPr>
          <p:nvPr/>
        </p:nvSpPr>
        <p:spPr bwMode="auto">
          <a:xfrm>
            <a:off x="84597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9" name="Line 179"/>
          <p:cNvSpPr>
            <a:spLocks noChangeShapeType="1"/>
          </p:cNvSpPr>
          <p:nvPr/>
        </p:nvSpPr>
        <p:spPr bwMode="auto">
          <a:xfrm>
            <a:off x="9715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0" name="Rectangle 180"/>
          <p:cNvSpPr>
            <a:spLocks noChangeArrowheads="1"/>
          </p:cNvSpPr>
          <p:nvPr/>
        </p:nvSpPr>
        <p:spPr bwMode="auto">
          <a:xfrm>
            <a:off x="12588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1" name="Line 181"/>
          <p:cNvSpPr>
            <a:spLocks noChangeShapeType="1"/>
          </p:cNvSpPr>
          <p:nvPr/>
        </p:nvSpPr>
        <p:spPr bwMode="auto">
          <a:xfrm>
            <a:off x="2508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2" name="Rectangle 182"/>
          <p:cNvSpPr>
            <a:spLocks noChangeArrowheads="1"/>
          </p:cNvSpPr>
          <p:nvPr/>
        </p:nvSpPr>
        <p:spPr bwMode="auto">
          <a:xfrm>
            <a:off x="5381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3" name="Line 183"/>
          <p:cNvSpPr>
            <a:spLocks noChangeShapeType="1"/>
          </p:cNvSpPr>
          <p:nvPr/>
        </p:nvSpPr>
        <p:spPr bwMode="auto">
          <a:xfrm>
            <a:off x="4572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4" name="Rectangle 184"/>
          <p:cNvSpPr>
            <a:spLocks noChangeArrowheads="1"/>
          </p:cNvSpPr>
          <p:nvPr/>
        </p:nvSpPr>
        <p:spPr bwMode="auto">
          <a:xfrm>
            <a:off x="4859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5" name="Freeform 185"/>
          <p:cNvSpPr>
            <a:spLocks/>
          </p:cNvSpPr>
          <p:nvPr/>
        </p:nvSpPr>
        <p:spPr bwMode="auto">
          <a:xfrm>
            <a:off x="4572000" y="5065713"/>
            <a:ext cx="720725" cy="1444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6" name="Line 186"/>
          <p:cNvSpPr>
            <a:spLocks noChangeShapeType="1"/>
          </p:cNvSpPr>
          <p:nvPr/>
        </p:nvSpPr>
        <p:spPr bwMode="auto">
          <a:xfrm>
            <a:off x="4572000" y="52101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7" name="Line 187"/>
          <p:cNvSpPr>
            <a:spLocks noChangeShapeType="1"/>
          </p:cNvSpPr>
          <p:nvPr/>
        </p:nvSpPr>
        <p:spPr bwMode="auto">
          <a:xfrm flipV="1">
            <a:off x="3132138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8" name="Line 188"/>
          <p:cNvSpPr>
            <a:spLocks noChangeShapeType="1"/>
          </p:cNvSpPr>
          <p:nvPr/>
        </p:nvSpPr>
        <p:spPr bwMode="auto">
          <a:xfrm flipV="1">
            <a:off x="16922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9" name="Line 189"/>
          <p:cNvSpPr>
            <a:spLocks noChangeShapeType="1"/>
          </p:cNvSpPr>
          <p:nvPr/>
        </p:nvSpPr>
        <p:spPr bwMode="auto">
          <a:xfrm flipV="1">
            <a:off x="2508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0" name="Line 190"/>
          <p:cNvSpPr>
            <a:spLocks noChangeShapeType="1"/>
          </p:cNvSpPr>
          <p:nvPr/>
        </p:nvSpPr>
        <p:spPr bwMode="auto">
          <a:xfrm flipV="1">
            <a:off x="4572000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1" name="Line 191"/>
          <p:cNvSpPr>
            <a:spLocks noChangeShapeType="1"/>
          </p:cNvSpPr>
          <p:nvPr/>
        </p:nvSpPr>
        <p:spPr bwMode="auto">
          <a:xfrm flipV="1">
            <a:off x="88931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2" name="Line 192"/>
          <p:cNvSpPr>
            <a:spLocks noChangeShapeType="1"/>
          </p:cNvSpPr>
          <p:nvPr/>
        </p:nvSpPr>
        <p:spPr bwMode="auto">
          <a:xfrm flipV="1">
            <a:off x="6011863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11842</TotalTime>
  <Words>739</Words>
  <Application>Microsoft Macintosh PowerPoint</Application>
  <PresentationFormat>On-screen Show (4:3)</PresentationFormat>
  <Paragraphs>316</Paragraphs>
  <Slides>79</Slides>
  <Notes>77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Breeze</vt:lpstr>
      <vt:lpstr>Equation</vt:lpstr>
      <vt:lpstr>Worksheet</vt:lpstr>
      <vt:lpstr>Chart</vt:lpstr>
      <vt:lpstr>Syllabus IHE Groundwater Flow</vt:lpstr>
      <vt:lpstr>Transient groundwater flow:</vt:lpstr>
      <vt:lpstr>Groundwater systems</vt:lpstr>
      <vt:lpstr>PowerPoint Presentation</vt:lpstr>
      <vt:lpstr>Forms of subsurface storage</vt:lpstr>
      <vt:lpstr>PowerPoint Presentation</vt:lpstr>
      <vt:lpstr>PowerPoint Presentation</vt:lpstr>
      <vt:lpstr>PowerPoint Presentation</vt:lpstr>
      <vt:lpstr>PowerPoint Presentation</vt:lpstr>
      <vt:lpstr>Variations in storage (water mass in aquifers) possible because</vt:lpstr>
      <vt:lpstr>Forms of storage</vt:lpstr>
      <vt:lpstr>Phreatic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</vt:lpstr>
      <vt:lpstr>PowerPoint Presentation</vt:lpstr>
      <vt:lpstr>PowerPoint Presentation</vt:lpstr>
      <vt:lpstr>PowerPoint Presentation</vt:lpstr>
      <vt:lpstr>Elastic storage (semi)-confined aquifers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Pressure changes in and on the soil</vt:lpstr>
      <vt:lpstr>PowerPoint Presentation</vt:lpstr>
      <vt:lpstr>PowerPoint Presentation</vt:lpstr>
      <vt:lpstr>PowerPoint Presentation</vt:lpstr>
      <vt:lpstr>Difference in amount of water from phreatic and confined aquifer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fast or slow is the groundwater system ??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Groundwater flow solutions are often step responses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</vt:vector>
  </TitlesOfParts>
  <Manager/>
  <Company>Gemeentewaterleidingen Amsterdam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2016</dc:title>
  <dc:subject/>
  <dc:creator>T.N.Olsthoorn</dc:creator>
  <cp:keywords/>
  <dc:description/>
  <cp:lastModifiedBy>Theo Olsthoorn</cp:lastModifiedBy>
  <cp:revision>74</cp:revision>
  <dcterms:created xsi:type="dcterms:W3CDTF">2003-05-18T20:01:31Z</dcterms:created>
  <dcterms:modified xsi:type="dcterms:W3CDTF">2016-12-24T09:56:14Z</dcterms:modified>
  <cp:category/>
</cp:coreProperties>
</file>